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embeddedFontLst>
    <p:embeddedFont>
      <p:font typeface="Calibri" panose="020F0502020204030204" charset="0"/>
      <p:regular r:id="rId16"/>
      <p:bold r:id="rId17"/>
      <p:italic r:id="rId18"/>
      <p:boldItalic r:id="rId19"/>
    </p:embeddedFont>
    <p:embeddedFont>
      <p:font typeface="Open Sans" panose="020B0606030504020204" pitchFamily="34" charset="0"/>
      <p:regular r:id="rId20"/>
      <p:bold r:id="rId21"/>
    </p:embeddedFont>
    <p:embeddedFont>
      <p:font typeface="Open Sans" panose="020B0606030504020204" pitchFamily="34" charset="-122"/>
      <p:regular r:id="rId22"/>
    </p:embeddedFont>
    <p:embeddedFont>
      <p:font typeface="Open Sans" panose="020B0606030504020204" pitchFamily="34" charset="-12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1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p:spPr>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96095"/>
            <a:ext cx="7556421" cy="1956435"/>
          </a:xfrm>
          <a:prstGeom prst="rect">
            <a:avLst/>
          </a:prstGeom>
          <a:noFill/>
        </p:spPr>
        <p:txBody>
          <a:bodyPr wrap="square" lIns="0" tIns="0" rIns="0" bIns="0" rtlCol="0" anchor="t"/>
          <a:lstStyle/>
          <a:p>
            <a:pPr marL="0" indent="0">
              <a:lnSpc>
                <a:spcPts val="7700"/>
              </a:lnSpc>
              <a:buNone/>
            </a:pPr>
            <a:r>
              <a:rPr lang="en-US" sz="6150" b="1" dirty="0">
                <a:solidFill>
                  <a:srgbClr val="403C4E"/>
                </a:solidFill>
                <a:latin typeface="Calibri" panose="020F0502020204030204" charset="0"/>
                <a:ea typeface="Merriweather Bold" pitchFamily="34" charset="-122"/>
                <a:cs typeface="Calibri" panose="020F0502020204030204" charset="0"/>
              </a:rPr>
              <a:t>Introduction to Generative AI</a:t>
            </a:r>
            <a:endParaRPr lang="en-US" sz="6150" dirty="0">
              <a:latin typeface="Calibri" panose="020F0502020204030204" charset="0"/>
              <a:cs typeface="Calibri" panose="020F0502020204030204" charset="0"/>
            </a:endParaRPr>
          </a:p>
        </p:txBody>
      </p:sp>
      <p:sp>
        <p:nvSpPr>
          <p:cNvPr id="4" name="Text 1"/>
          <p:cNvSpPr/>
          <p:nvPr/>
        </p:nvSpPr>
        <p:spPr>
          <a:xfrm>
            <a:off x="793790" y="4392692"/>
            <a:ext cx="7556421" cy="1088708"/>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Generative AI is a powerful technology with exciting potential to revolutionize many industries. It's a branch of artificial intelligence that focuses on creating new content, like images, text, audio, or even code.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736413"/>
          </a:xfrm>
          <a:prstGeom prst="rect">
            <a:avLst/>
          </a:prstGeom>
        </p:spPr>
      </p:pic>
      <p:sp>
        <p:nvSpPr>
          <p:cNvPr id="3" name="Text 0"/>
          <p:cNvSpPr/>
          <p:nvPr/>
        </p:nvSpPr>
        <p:spPr>
          <a:xfrm>
            <a:off x="766167" y="3514844"/>
            <a:ext cx="6179106" cy="684133"/>
          </a:xfrm>
          <a:prstGeom prst="rect">
            <a:avLst/>
          </a:prstGeom>
          <a:noFill/>
        </p:spPr>
        <p:txBody>
          <a:bodyPr wrap="none" lIns="0" tIns="0" rIns="0" bIns="0" rtlCol="0" anchor="t"/>
          <a:lstStyle/>
          <a:p>
            <a:pPr marL="0" indent="0">
              <a:lnSpc>
                <a:spcPts val="5350"/>
              </a:lnSpc>
              <a:buNone/>
            </a:pPr>
            <a:r>
              <a:rPr lang="en-US" sz="4300" b="1" dirty="0">
                <a:solidFill>
                  <a:srgbClr val="403C4E"/>
                </a:solidFill>
                <a:latin typeface="Calibri" panose="020F0502020204030204" charset="0"/>
                <a:ea typeface="Merriweather Bold" pitchFamily="34" charset="-122"/>
                <a:cs typeface="Calibri" panose="020F0502020204030204" charset="0"/>
              </a:rPr>
              <a:t>What is Generative AI?</a:t>
            </a:r>
            <a:endParaRPr lang="en-US" sz="4300" dirty="0">
              <a:latin typeface="Calibri" panose="020F0502020204030204" charset="0"/>
              <a:cs typeface="Calibri" panose="020F0502020204030204" charset="0"/>
            </a:endParaRPr>
          </a:p>
        </p:txBody>
      </p:sp>
      <p:sp>
        <p:nvSpPr>
          <p:cNvPr id="4" name="Text 1"/>
          <p:cNvSpPr/>
          <p:nvPr/>
        </p:nvSpPr>
        <p:spPr>
          <a:xfrm>
            <a:off x="766167" y="4527352"/>
            <a:ext cx="13098066" cy="1050846"/>
          </a:xfrm>
          <a:prstGeom prst="rect">
            <a:avLst/>
          </a:prstGeom>
          <a:noFill/>
        </p:spPr>
        <p:txBody>
          <a:bodyPr wrap="square" lIns="0" tIns="0" rIns="0" bIns="0" rtlCol="0" anchor="t"/>
          <a:lstStyle/>
          <a:p>
            <a:pPr marL="0" indent="0">
              <a:lnSpc>
                <a:spcPts val="2750"/>
              </a:lnSpc>
              <a:buNone/>
            </a:pPr>
            <a:r>
              <a:rPr lang="en-US" sz="17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Generative AI systems learn from vast amounts of data and then use that knowledge to generate new, original outputs that are similar to the data they were trained on. This process is driven by algorithms that understand the patterns and relationships within the data.</a:t>
            </a:r>
            <a:endParaRPr lang="en-US" sz="1700" dirty="0"/>
          </a:p>
        </p:txBody>
      </p:sp>
      <p:sp>
        <p:nvSpPr>
          <p:cNvPr id="5" name="Shape 2"/>
          <p:cNvSpPr/>
          <p:nvPr/>
        </p:nvSpPr>
        <p:spPr>
          <a:xfrm>
            <a:off x="766167" y="5824418"/>
            <a:ext cx="4220170" cy="1626751"/>
          </a:xfrm>
          <a:prstGeom prst="roundRect">
            <a:avLst>
              <a:gd name="adj" fmla="val 5652"/>
            </a:avLst>
          </a:prstGeom>
          <a:solidFill>
            <a:srgbClr val="FFD8CC"/>
          </a:solidFill>
          <a:ln w="7620">
            <a:solidFill>
              <a:srgbClr val="E5BEB2"/>
            </a:solidFill>
            <a:prstDash val="solid"/>
          </a:ln>
        </p:spPr>
      </p:sp>
      <p:sp>
        <p:nvSpPr>
          <p:cNvPr id="6" name="Text 3"/>
          <p:cNvSpPr/>
          <p:nvPr/>
        </p:nvSpPr>
        <p:spPr>
          <a:xfrm>
            <a:off x="992624" y="6050875"/>
            <a:ext cx="2736413" cy="341948"/>
          </a:xfrm>
          <a:prstGeom prst="rect">
            <a:avLst/>
          </a:prstGeom>
          <a:noFill/>
        </p:spPr>
        <p:txBody>
          <a:bodyPr wrap="none" lIns="0" tIns="0" rIns="0" bIns="0" rtlCol="0" anchor="t"/>
          <a:lstStyle/>
          <a:p>
            <a:pPr marL="0" indent="0">
              <a:lnSpc>
                <a:spcPts val="2650"/>
              </a:lnSpc>
              <a:buNone/>
            </a:pPr>
            <a:r>
              <a:rPr lang="en-US" sz="2150" b="1" dirty="0">
                <a:solidFill>
                  <a:srgbClr val="403C4E"/>
                </a:solidFill>
                <a:latin typeface="Calibri" panose="020F0502020204030204" charset="0"/>
                <a:ea typeface="Merriweather Bold" pitchFamily="34" charset="-122"/>
                <a:cs typeface="Calibri" panose="020F0502020204030204" charset="0"/>
              </a:rPr>
              <a:t>Image Generation</a:t>
            </a:r>
            <a:endParaRPr lang="en-US" sz="2150" dirty="0">
              <a:latin typeface="Calibri" panose="020F0502020204030204" charset="0"/>
              <a:cs typeface="Calibri" panose="020F0502020204030204" charset="0"/>
            </a:endParaRPr>
          </a:p>
        </p:txBody>
      </p:sp>
      <p:sp>
        <p:nvSpPr>
          <p:cNvPr id="7" name="Text 4"/>
          <p:cNvSpPr/>
          <p:nvPr/>
        </p:nvSpPr>
        <p:spPr>
          <a:xfrm>
            <a:off x="992624" y="6524149"/>
            <a:ext cx="3767257" cy="700564"/>
          </a:xfrm>
          <a:prstGeom prst="rect">
            <a:avLst/>
          </a:prstGeom>
          <a:noFill/>
        </p:spPr>
        <p:txBody>
          <a:bodyPr wrap="square" lIns="0" tIns="0" rIns="0" bIns="0" rtlCol="0" anchor="t"/>
          <a:lstStyle/>
          <a:p>
            <a:pPr marL="0" indent="0">
              <a:lnSpc>
                <a:spcPts val="2750"/>
              </a:lnSpc>
              <a:buNone/>
            </a:pPr>
            <a:r>
              <a:rPr lang="en-US" sz="17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Creating photorealistic images or artistic illustrations.</a:t>
            </a:r>
            <a:endParaRPr lang="en-US" sz="1700" dirty="0"/>
          </a:p>
        </p:txBody>
      </p:sp>
      <p:sp>
        <p:nvSpPr>
          <p:cNvPr id="8" name="Shape 5"/>
          <p:cNvSpPr/>
          <p:nvPr/>
        </p:nvSpPr>
        <p:spPr>
          <a:xfrm>
            <a:off x="5205174" y="5824418"/>
            <a:ext cx="4220170" cy="1626751"/>
          </a:xfrm>
          <a:prstGeom prst="roundRect">
            <a:avLst>
              <a:gd name="adj" fmla="val 5652"/>
            </a:avLst>
          </a:prstGeom>
          <a:solidFill>
            <a:srgbClr val="FFD8CC"/>
          </a:solidFill>
          <a:ln w="7620">
            <a:solidFill>
              <a:srgbClr val="E5BEB2"/>
            </a:solidFill>
            <a:prstDash val="solid"/>
          </a:ln>
        </p:spPr>
      </p:sp>
      <p:sp>
        <p:nvSpPr>
          <p:cNvPr id="9" name="Text 6"/>
          <p:cNvSpPr/>
          <p:nvPr/>
        </p:nvSpPr>
        <p:spPr>
          <a:xfrm>
            <a:off x="5431631" y="6050875"/>
            <a:ext cx="2736413" cy="341948"/>
          </a:xfrm>
          <a:prstGeom prst="rect">
            <a:avLst/>
          </a:prstGeom>
          <a:noFill/>
        </p:spPr>
        <p:txBody>
          <a:bodyPr wrap="none" lIns="0" tIns="0" rIns="0" bIns="0" rtlCol="0" anchor="t"/>
          <a:lstStyle/>
          <a:p>
            <a:pPr marL="0" indent="0">
              <a:lnSpc>
                <a:spcPts val="2650"/>
              </a:lnSpc>
              <a:buNone/>
            </a:pPr>
            <a:r>
              <a:rPr lang="en-US" sz="2150" b="1" dirty="0">
                <a:solidFill>
                  <a:srgbClr val="403C4E"/>
                </a:solidFill>
                <a:latin typeface="Calibri" panose="020F0502020204030204" charset="0"/>
                <a:ea typeface="Merriweather Bold" pitchFamily="34" charset="-122"/>
                <a:cs typeface="Calibri" panose="020F0502020204030204" charset="0"/>
              </a:rPr>
              <a:t>Text Generation</a:t>
            </a:r>
            <a:endParaRPr lang="en-US" sz="2150" dirty="0">
              <a:latin typeface="Calibri" panose="020F0502020204030204" charset="0"/>
              <a:cs typeface="Calibri" panose="020F0502020204030204" charset="0"/>
            </a:endParaRPr>
          </a:p>
        </p:txBody>
      </p:sp>
      <p:sp>
        <p:nvSpPr>
          <p:cNvPr id="10" name="Text 7"/>
          <p:cNvSpPr/>
          <p:nvPr/>
        </p:nvSpPr>
        <p:spPr>
          <a:xfrm>
            <a:off x="5431631" y="6524149"/>
            <a:ext cx="3767257" cy="700564"/>
          </a:xfrm>
          <a:prstGeom prst="rect">
            <a:avLst/>
          </a:prstGeom>
          <a:noFill/>
        </p:spPr>
        <p:txBody>
          <a:bodyPr wrap="square" lIns="0" tIns="0" rIns="0" bIns="0" rtlCol="0" anchor="t"/>
          <a:lstStyle/>
          <a:p>
            <a:pPr marL="0" indent="0">
              <a:lnSpc>
                <a:spcPts val="2750"/>
              </a:lnSpc>
              <a:buNone/>
            </a:pPr>
            <a:r>
              <a:rPr lang="en-US" sz="17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Writing stories, articles, poems, or code.</a:t>
            </a:r>
            <a:endParaRPr lang="en-US" sz="1700" dirty="0"/>
          </a:p>
        </p:txBody>
      </p:sp>
      <p:sp>
        <p:nvSpPr>
          <p:cNvPr id="11" name="Shape 8"/>
          <p:cNvSpPr/>
          <p:nvPr/>
        </p:nvSpPr>
        <p:spPr>
          <a:xfrm>
            <a:off x="9644182" y="5824418"/>
            <a:ext cx="4220170" cy="1626751"/>
          </a:xfrm>
          <a:prstGeom prst="roundRect">
            <a:avLst>
              <a:gd name="adj" fmla="val 5652"/>
            </a:avLst>
          </a:prstGeom>
          <a:solidFill>
            <a:srgbClr val="FFD8CC"/>
          </a:solidFill>
          <a:ln w="7620">
            <a:solidFill>
              <a:srgbClr val="E5BEB2"/>
            </a:solidFill>
            <a:prstDash val="solid"/>
          </a:ln>
        </p:spPr>
      </p:sp>
      <p:sp>
        <p:nvSpPr>
          <p:cNvPr id="12" name="Text 9"/>
          <p:cNvSpPr/>
          <p:nvPr/>
        </p:nvSpPr>
        <p:spPr>
          <a:xfrm>
            <a:off x="9870638" y="6050875"/>
            <a:ext cx="2736413" cy="341948"/>
          </a:xfrm>
          <a:prstGeom prst="rect">
            <a:avLst/>
          </a:prstGeom>
          <a:noFill/>
        </p:spPr>
        <p:txBody>
          <a:bodyPr wrap="none" lIns="0" tIns="0" rIns="0" bIns="0" rtlCol="0" anchor="t"/>
          <a:lstStyle/>
          <a:p>
            <a:pPr marL="0" indent="0">
              <a:lnSpc>
                <a:spcPts val="2650"/>
              </a:lnSpc>
              <a:buNone/>
            </a:pPr>
            <a:r>
              <a:rPr lang="en-US" sz="2150" b="1" dirty="0">
                <a:solidFill>
                  <a:srgbClr val="403C4E"/>
                </a:solidFill>
                <a:latin typeface="Calibri" panose="020F0502020204030204" charset="0"/>
                <a:ea typeface="Merriweather Bold" pitchFamily="34" charset="-122"/>
                <a:cs typeface="Calibri" panose="020F0502020204030204" charset="0"/>
              </a:rPr>
              <a:t>Audio Generation</a:t>
            </a:r>
            <a:endParaRPr lang="en-US" sz="2150" dirty="0">
              <a:latin typeface="Calibri" panose="020F0502020204030204" charset="0"/>
              <a:cs typeface="Calibri" panose="020F0502020204030204" charset="0"/>
            </a:endParaRPr>
          </a:p>
        </p:txBody>
      </p:sp>
      <p:sp>
        <p:nvSpPr>
          <p:cNvPr id="13" name="Text 10"/>
          <p:cNvSpPr/>
          <p:nvPr/>
        </p:nvSpPr>
        <p:spPr>
          <a:xfrm>
            <a:off x="9870638" y="6524149"/>
            <a:ext cx="3767257" cy="700564"/>
          </a:xfrm>
          <a:prstGeom prst="rect">
            <a:avLst/>
          </a:prstGeom>
          <a:noFill/>
        </p:spPr>
        <p:txBody>
          <a:bodyPr wrap="square" lIns="0" tIns="0" rIns="0" bIns="0" rtlCol="0" anchor="t"/>
          <a:lstStyle/>
          <a:p>
            <a:pPr marL="0" indent="0">
              <a:lnSpc>
                <a:spcPts val="2750"/>
              </a:lnSpc>
              <a:buNone/>
            </a:pPr>
            <a:r>
              <a:rPr lang="en-US" sz="17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Composing music, generating sound effects, or creating realistic speech.</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6605" y="542806"/>
            <a:ext cx="7491889" cy="616268"/>
          </a:xfrm>
          <a:prstGeom prst="rect">
            <a:avLst/>
          </a:prstGeom>
          <a:noFill/>
        </p:spPr>
        <p:txBody>
          <a:bodyPr wrap="none" lIns="0" tIns="0" rIns="0" bIns="0" rtlCol="0" anchor="t"/>
          <a:lstStyle/>
          <a:p>
            <a:pPr marL="0" indent="0">
              <a:lnSpc>
                <a:spcPts val="4850"/>
              </a:lnSpc>
              <a:buNone/>
            </a:pPr>
            <a:r>
              <a:rPr lang="en-US" sz="3850" b="1" dirty="0">
                <a:solidFill>
                  <a:srgbClr val="403C4E"/>
                </a:solidFill>
                <a:latin typeface="Calibri" panose="020F0502020204030204" charset="0"/>
                <a:ea typeface="Merriweather Bold" pitchFamily="34" charset="-122"/>
                <a:cs typeface="Calibri" panose="020F0502020204030204" charset="0"/>
              </a:rPr>
              <a:t>How does Generative AI work?</a:t>
            </a:r>
            <a:endParaRPr lang="en-US" sz="3850" dirty="0">
              <a:latin typeface="Calibri" panose="020F0502020204030204" charset="0"/>
              <a:cs typeface="Calibri" panose="020F0502020204030204" charset="0"/>
            </a:endParaRPr>
          </a:p>
        </p:txBody>
      </p:sp>
      <p:sp>
        <p:nvSpPr>
          <p:cNvPr id="4" name="Text 1"/>
          <p:cNvSpPr/>
          <p:nvPr/>
        </p:nvSpPr>
        <p:spPr>
          <a:xfrm>
            <a:off x="6176605" y="1454825"/>
            <a:ext cx="7763589" cy="1261586"/>
          </a:xfrm>
          <a:prstGeom prst="rect">
            <a:avLst/>
          </a:prstGeom>
          <a:noFill/>
        </p:spPr>
        <p:txBody>
          <a:bodyPr wrap="square" lIns="0" tIns="0" rIns="0" bIns="0" rtlCol="0" anchor="t"/>
          <a:lstStyle/>
          <a:p>
            <a:pPr marL="0" indent="0">
              <a:lnSpc>
                <a:spcPts val="2450"/>
              </a:lnSpc>
              <a:buNone/>
            </a:pPr>
            <a:r>
              <a:rPr lang="en-US" sz="15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Generative AI relies on deep learning, a type of machine learning that uses artificial neural networks to mimic the way human brains learn. These networks are trained on massive datasets, allowing them to identify patterns and relationships within the data.</a:t>
            </a:r>
            <a:endParaRPr lang="en-US" sz="1550" dirty="0"/>
          </a:p>
        </p:txBody>
      </p:sp>
      <p:sp>
        <p:nvSpPr>
          <p:cNvPr id="5" name="Shape 2"/>
          <p:cNvSpPr/>
          <p:nvPr/>
        </p:nvSpPr>
        <p:spPr>
          <a:xfrm>
            <a:off x="6460927" y="2938224"/>
            <a:ext cx="22860" cy="4748451"/>
          </a:xfrm>
          <a:prstGeom prst="roundRect">
            <a:avLst>
              <a:gd name="adj" fmla="val 362334"/>
            </a:avLst>
          </a:prstGeom>
          <a:solidFill>
            <a:srgbClr val="E5BEB2"/>
          </a:solidFill>
        </p:spPr>
      </p:sp>
      <p:sp>
        <p:nvSpPr>
          <p:cNvPr id="6" name="Shape 3"/>
          <p:cNvSpPr/>
          <p:nvPr/>
        </p:nvSpPr>
        <p:spPr>
          <a:xfrm>
            <a:off x="6671310" y="3370421"/>
            <a:ext cx="690205" cy="22860"/>
          </a:xfrm>
          <a:prstGeom prst="roundRect">
            <a:avLst>
              <a:gd name="adj" fmla="val 362334"/>
            </a:avLst>
          </a:prstGeom>
          <a:solidFill>
            <a:srgbClr val="E5BEB2"/>
          </a:solidFill>
        </p:spPr>
      </p:sp>
      <p:sp>
        <p:nvSpPr>
          <p:cNvPr id="7" name="Shape 4"/>
          <p:cNvSpPr/>
          <p:nvPr/>
        </p:nvSpPr>
        <p:spPr>
          <a:xfrm>
            <a:off x="6250543" y="3160038"/>
            <a:ext cx="443627" cy="443627"/>
          </a:xfrm>
          <a:prstGeom prst="roundRect">
            <a:avLst>
              <a:gd name="adj" fmla="val 18671"/>
            </a:avLst>
          </a:prstGeom>
          <a:solidFill>
            <a:srgbClr val="FFD8CC"/>
          </a:solidFill>
          <a:ln w="7620">
            <a:solidFill>
              <a:srgbClr val="E5BEB2"/>
            </a:solidFill>
            <a:prstDash val="solid"/>
          </a:ln>
        </p:spPr>
      </p:sp>
      <p:sp>
        <p:nvSpPr>
          <p:cNvPr id="8" name="Text 5"/>
          <p:cNvSpPr/>
          <p:nvPr/>
        </p:nvSpPr>
        <p:spPr>
          <a:xfrm>
            <a:off x="6404610" y="3233857"/>
            <a:ext cx="135493" cy="295870"/>
          </a:xfrm>
          <a:prstGeom prst="rect">
            <a:avLst/>
          </a:prstGeom>
          <a:noFill/>
        </p:spPr>
        <p:txBody>
          <a:bodyPr wrap="none" lIns="0" tIns="0" rIns="0" bIns="0" rtlCol="0" anchor="t"/>
          <a:lstStyle/>
          <a:p>
            <a:pPr marL="0" indent="0" algn="ctr">
              <a:lnSpc>
                <a:spcPts val="2300"/>
              </a:lnSpc>
              <a:buNone/>
            </a:pPr>
            <a:r>
              <a:rPr lang="en-US" sz="2300" b="1" dirty="0">
                <a:solidFill>
                  <a:srgbClr val="403C4E"/>
                </a:solidFill>
                <a:latin typeface="Merriweather Bold" pitchFamily="34" charset="0"/>
                <a:ea typeface="Merriweather Bold" pitchFamily="34" charset="-122"/>
                <a:cs typeface="Merriweather Bold" pitchFamily="34" charset="-120"/>
              </a:rPr>
              <a:t>1</a:t>
            </a:r>
            <a:endParaRPr lang="en-US" sz="2300" dirty="0"/>
          </a:p>
        </p:txBody>
      </p:sp>
      <p:sp>
        <p:nvSpPr>
          <p:cNvPr id="9" name="Text 6"/>
          <p:cNvSpPr/>
          <p:nvPr/>
        </p:nvSpPr>
        <p:spPr>
          <a:xfrm>
            <a:off x="7557016" y="3135392"/>
            <a:ext cx="2465070" cy="308015"/>
          </a:xfrm>
          <a:prstGeom prst="rect">
            <a:avLst/>
          </a:prstGeom>
          <a:noFill/>
        </p:spPr>
        <p:txBody>
          <a:bodyPr wrap="none" lIns="0" tIns="0" rIns="0" bIns="0" rtlCol="0" anchor="t"/>
          <a:lstStyle/>
          <a:p>
            <a:pPr marL="0" indent="0" algn="l">
              <a:lnSpc>
                <a:spcPts val="2400"/>
              </a:lnSpc>
              <a:buNone/>
            </a:pPr>
            <a:r>
              <a:rPr lang="en-US" sz="1900" b="1" dirty="0">
                <a:solidFill>
                  <a:srgbClr val="403C4E"/>
                </a:solidFill>
                <a:latin typeface="Calibri" panose="020F0502020204030204" charset="0"/>
                <a:ea typeface="Merriweather Bold" pitchFamily="34" charset="-122"/>
                <a:cs typeface="Calibri" panose="020F0502020204030204" charset="0"/>
              </a:rPr>
              <a:t>Training</a:t>
            </a:r>
            <a:endParaRPr lang="en-US" sz="1900" b="1" dirty="0">
              <a:solidFill>
                <a:srgbClr val="403C4E"/>
              </a:solidFill>
              <a:latin typeface="Calibri" panose="020F0502020204030204" charset="0"/>
              <a:ea typeface="Merriweather Bold" pitchFamily="34" charset="-122"/>
              <a:cs typeface="Calibri" panose="020F0502020204030204" charset="0"/>
            </a:endParaRPr>
          </a:p>
        </p:txBody>
      </p:sp>
      <p:sp>
        <p:nvSpPr>
          <p:cNvPr id="10" name="Text 7"/>
          <p:cNvSpPr/>
          <p:nvPr/>
        </p:nvSpPr>
        <p:spPr>
          <a:xfrm>
            <a:off x="7557016" y="3561636"/>
            <a:ext cx="6383179" cy="630793"/>
          </a:xfrm>
          <a:prstGeom prst="rect">
            <a:avLst/>
          </a:prstGeom>
          <a:noFill/>
        </p:spPr>
        <p:txBody>
          <a:bodyPr wrap="square" lIns="0" tIns="0" rIns="0" bIns="0" rtlCol="0" anchor="t"/>
          <a:lstStyle/>
          <a:p>
            <a:pPr marL="0" indent="0" algn="l">
              <a:lnSpc>
                <a:spcPts val="2450"/>
              </a:lnSpc>
              <a:buNone/>
            </a:pPr>
            <a:r>
              <a:rPr lang="en-US" sz="15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The AI model is trained on a vast dataset, learning the underlying patterns and structures.</a:t>
            </a:r>
            <a:endParaRPr lang="en-US" sz="1550" dirty="0"/>
          </a:p>
        </p:txBody>
      </p:sp>
      <p:sp>
        <p:nvSpPr>
          <p:cNvPr id="11" name="Shape 8"/>
          <p:cNvSpPr/>
          <p:nvPr/>
        </p:nvSpPr>
        <p:spPr>
          <a:xfrm>
            <a:off x="6671310" y="5018961"/>
            <a:ext cx="690205" cy="22860"/>
          </a:xfrm>
          <a:prstGeom prst="roundRect">
            <a:avLst>
              <a:gd name="adj" fmla="val 362334"/>
            </a:avLst>
          </a:prstGeom>
          <a:solidFill>
            <a:srgbClr val="E5BEB2"/>
          </a:solidFill>
        </p:spPr>
      </p:sp>
      <p:sp>
        <p:nvSpPr>
          <p:cNvPr id="12" name="Shape 9"/>
          <p:cNvSpPr/>
          <p:nvPr/>
        </p:nvSpPr>
        <p:spPr>
          <a:xfrm>
            <a:off x="6250543" y="4808577"/>
            <a:ext cx="443627" cy="443627"/>
          </a:xfrm>
          <a:prstGeom prst="roundRect">
            <a:avLst>
              <a:gd name="adj" fmla="val 18671"/>
            </a:avLst>
          </a:prstGeom>
          <a:solidFill>
            <a:srgbClr val="FFD8CC"/>
          </a:solidFill>
          <a:ln w="7620">
            <a:solidFill>
              <a:srgbClr val="E5BEB2"/>
            </a:solidFill>
            <a:prstDash val="solid"/>
          </a:ln>
        </p:spPr>
      </p:sp>
      <p:sp>
        <p:nvSpPr>
          <p:cNvPr id="13" name="Text 10"/>
          <p:cNvSpPr/>
          <p:nvPr/>
        </p:nvSpPr>
        <p:spPr>
          <a:xfrm>
            <a:off x="6382822" y="4882396"/>
            <a:ext cx="178951" cy="295870"/>
          </a:xfrm>
          <a:prstGeom prst="rect">
            <a:avLst/>
          </a:prstGeom>
          <a:noFill/>
        </p:spPr>
        <p:txBody>
          <a:bodyPr wrap="none" lIns="0" tIns="0" rIns="0" bIns="0" rtlCol="0" anchor="t"/>
          <a:lstStyle/>
          <a:p>
            <a:pPr marL="0" indent="0" algn="ctr">
              <a:lnSpc>
                <a:spcPts val="2300"/>
              </a:lnSpc>
              <a:buNone/>
            </a:pPr>
            <a:r>
              <a:rPr lang="en-US" sz="2300" b="1" dirty="0">
                <a:solidFill>
                  <a:srgbClr val="403C4E"/>
                </a:solidFill>
                <a:latin typeface="Merriweather Bold" pitchFamily="34" charset="0"/>
                <a:ea typeface="Merriweather Bold" pitchFamily="34" charset="-122"/>
                <a:cs typeface="Merriweather Bold" pitchFamily="34" charset="-120"/>
              </a:rPr>
              <a:t>2</a:t>
            </a:r>
            <a:endParaRPr lang="en-US" sz="2300" dirty="0"/>
          </a:p>
        </p:txBody>
      </p:sp>
      <p:sp>
        <p:nvSpPr>
          <p:cNvPr id="14" name="Text 11"/>
          <p:cNvSpPr/>
          <p:nvPr/>
        </p:nvSpPr>
        <p:spPr>
          <a:xfrm>
            <a:off x="7557016" y="4783931"/>
            <a:ext cx="2465070" cy="308015"/>
          </a:xfrm>
          <a:prstGeom prst="rect">
            <a:avLst/>
          </a:prstGeom>
          <a:noFill/>
        </p:spPr>
        <p:txBody>
          <a:bodyPr wrap="none" lIns="0" tIns="0" rIns="0" bIns="0" rtlCol="0" anchor="t"/>
          <a:lstStyle/>
          <a:p>
            <a:pPr marL="0" indent="0" algn="l">
              <a:lnSpc>
                <a:spcPts val="2400"/>
              </a:lnSpc>
              <a:buNone/>
            </a:pPr>
            <a:r>
              <a:rPr lang="en-US" sz="1900" b="1" dirty="0">
                <a:solidFill>
                  <a:srgbClr val="403C4E"/>
                </a:solidFill>
                <a:latin typeface="Calibri" panose="020F0502020204030204" charset="0"/>
                <a:ea typeface="Merriweather Bold" pitchFamily="34" charset="-122"/>
                <a:cs typeface="Calibri" panose="020F0502020204030204" charset="0"/>
              </a:rPr>
              <a:t>Generation</a:t>
            </a:r>
            <a:endParaRPr lang="en-US" sz="1900" b="1" dirty="0">
              <a:solidFill>
                <a:srgbClr val="403C4E"/>
              </a:solidFill>
              <a:latin typeface="Calibri" panose="020F0502020204030204" charset="0"/>
              <a:ea typeface="Merriweather Bold" pitchFamily="34" charset="-122"/>
              <a:cs typeface="Calibri" panose="020F0502020204030204" charset="0"/>
            </a:endParaRPr>
          </a:p>
        </p:txBody>
      </p:sp>
      <p:sp>
        <p:nvSpPr>
          <p:cNvPr id="15" name="Text 12"/>
          <p:cNvSpPr/>
          <p:nvPr/>
        </p:nvSpPr>
        <p:spPr>
          <a:xfrm>
            <a:off x="7557016" y="5210175"/>
            <a:ext cx="6383179" cy="630793"/>
          </a:xfrm>
          <a:prstGeom prst="rect">
            <a:avLst/>
          </a:prstGeom>
          <a:noFill/>
        </p:spPr>
        <p:txBody>
          <a:bodyPr wrap="square" lIns="0" tIns="0" rIns="0" bIns="0" rtlCol="0" anchor="t"/>
          <a:lstStyle/>
          <a:p>
            <a:pPr marL="0" indent="0" algn="l">
              <a:lnSpc>
                <a:spcPts val="2450"/>
              </a:lnSpc>
              <a:buNone/>
            </a:pPr>
            <a:r>
              <a:rPr lang="en-US" sz="15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The trained model uses its learned knowledge to generate new outputs similar to the training data.</a:t>
            </a:r>
            <a:endParaRPr lang="en-US" sz="1550" dirty="0"/>
          </a:p>
        </p:txBody>
      </p:sp>
      <p:sp>
        <p:nvSpPr>
          <p:cNvPr id="16" name="Shape 13"/>
          <p:cNvSpPr/>
          <p:nvPr/>
        </p:nvSpPr>
        <p:spPr>
          <a:xfrm>
            <a:off x="6671310" y="6667500"/>
            <a:ext cx="690205" cy="22860"/>
          </a:xfrm>
          <a:prstGeom prst="roundRect">
            <a:avLst>
              <a:gd name="adj" fmla="val 362334"/>
            </a:avLst>
          </a:prstGeom>
          <a:solidFill>
            <a:srgbClr val="E5BEB2"/>
          </a:solidFill>
        </p:spPr>
      </p:sp>
      <p:sp>
        <p:nvSpPr>
          <p:cNvPr id="17" name="Shape 14"/>
          <p:cNvSpPr/>
          <p:nvPr/>
        </p:nvSpPr>
        <p:spPr>
          <a:xfrm>
            <a:off x="6250543" y="6457117"/>
            <a:ext cx="443627" cy="443627"/>
          </a:xfrm>
          <a:prstGeom prst="roundRect">
            <a:avLst>
              <a:gd name="adj" fmla="val 18671"/>
            </a:avLst>
          </a:prstGeom>
          <a:solidFill>
            <a:srgbClr val="FFD8CC"/>
          </a:solidFill>
          <a:ln w="7620">
            <a:solidFill>
              <a:srgbClr val="E5BEB2"/>
            </a:solidFill>
            <a:prstDash val="solid"/>
          </a:ln>
        </p:spPr>
      </p:sp>
      <p:sp>
        <p:nvSpPr>
          <p:cNvPr id="18" name="Text 15"/>
          <p:cNvSpPr/>
          <p:nvPr/>
        </p:nvSpPr>
        <p:spPr>
          <a:xfrm>
            <a:off x="6388656" y="6530935"/>
            <a:ext cx="167402" cy="295870"/>
          </a:xfrm>
          <a:prstGeom prst="rect">
            <a:avLst/>
          </a:prstGeom>
          <a:noFill/>
        </p:spPr>
        <p:txBody>
          <a:bodyPr wrap="none" lIns="0" tIns="0" rIns="0" bIns="0" rtlCol="0" anchor="t"/>
          <a:lstStyle/>
          <a:p>
            <a:pPr marL="0" indent="0" algn="ctr">
              <a:lnSpc>
                <a:spcPts val="2300"/>
              </a:lnSpc>
              <a:buNone/>
            </a:pPr>
            <a:r>
              <a:rPr lang="en-US" sz="2300" b="1" dirty="0">
                <a:solidFill>
                  <a:srgbClr val="403C4E"/>
                </a:solidFill>
                <a:latin typeface="Merriweather Bold" pitchFamily="34" charset="0"/>
                <a:ea typeface="Merriweather Bold" pitchFamily="34" charset="-122"/>
                <a:cs typeface="Merriweather Bold" pitchFamily="34" charset="-120"/>
              </a:rPr>
              <a:t>3</a:t>
            </a:r>
            <a:endParaRPr lang="en-US" sz="2300" dirty="0"/>
          </a:p>
        </p:txBody>
      </p:sp>
      <p:sp>
        <p:nvSpPr>
          <p:cNvPr id="19" name="Text 16"/>
          <p:cNvSpPr/>
          <p:nvPr/>
        </p:nvSpPr>
        <p:spPr>
          <a:xfrm>
            <a:off x="7557016" y="6432471"/>
            <a:ext cx="2465070" cy="308015"/>
          </a:xfrm>
          <a:prstGeom prst="rect">
            <a:avLst/>
          </a:prstGeom>
          <a:noFill/>
        </p:spPr>
        <p:txBody>
          <a:bodyPr wrap="none" lIns="0" tIns="0" rIns="0" bIns="0" rtlCol="0" anchor="t"/>
          <a:lstStyle/>
          <a:p>
            <a:pPr marL="0" indent="0" algn="l">
              <a:lnSpc>
                <a:spcPts val="2400"/>
              </a:lnSpc>
              <a:buNone/>
            </a:pPr>
            <a:r>
              <a:rPr lang="en-US" sz="1900" b="1" dirty="0">
                <a:solidFill>
                  <a:srgbClr val="403C4E"/>
                </a:solidFill>
                <a:latin typeface="Calibri" panose="020F0502020204030204" charset="0"/>
                <a:ea typeface="Merriweather Bold" pitchFamily="34" charset="-122"/>
                <a:cs typeface="Calibri" panose="020F0502020204030204" charset="0"/>
              </a:rPr>
              <a:t>Evaluation</a:t>
            </a:r>
            <a:endParaRPr lang="en-US" sz="1900" dirty="0">
              <a:latin typeface="Calibri" panose="020F0502020204030204" charset="0"/>
              <a:cs typeface="Calibri" panose="020F0502020204030204" charset="0"/>
            </a:endParaRPr>
          </a:p>
        </p:txBody>
      </p:sp>
      <p:sp>
        <p:nvSpPr>
          <p:cNvPr id="20" name="Text 17"/>
          <p:cNvSpPr/>
          <p:nvPr/>
        </p:nvSpPr>
        <p:spPr>
          <a:xfrm>
            <a:off x="7557016" y="6858714"/>
            <a:ext cx="6383179" cy="630793"/>
          </a:xfrm>
          <a:prstGeom prst="rect">
            <a:avLst/>
          </a:prstGeom>
          <a:noFill/>
        </p:spPr>
        <p:txBody>
          <a:bodyPr wrap="square" lIns="0" tIns="0" rIns="0" bIns="0" rtlCol="0" anchor="t"/>
          <a:lstStyle/>
          <a:p>
            <a:pPr marL="0" indent="0" algn="l">
              <a:lnSpc>
                <a:spcPts val="2450"/>
              </a:lnSpc>
              <a:buNone/>
            </a:pPr>
            <a:r>
              <a:rPr lang="en-US" sz="15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The generated output is evaluated based on its quality, originality, and relevance to the desired task.</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811899"/>
          </a:xfrm>
          <a:prstGeom prst="rect">
            <a:avLst/>
          </a:prstGeom>
        </p:spPr>
      </p:pic>
      <p:sp>
        <p:nvSpPr>
          <p:cNvPr id="3" name="Text 0"/>
          <p:cNvSpPr/>
          <p:nvPr/>
        </p:nvSpPr>
        <p:spPr>
          <a:xfrm>
            <a:off x="787241" y="3430429"/>
            <a:ext cx="9169479" cy="702826"/>
          </a:xfrm>
          <a:prstGeom prst="rect">
            <a:avLst/>
          </a:prstGeom>
          <a:noFill/>
        </p:spPr>
        <p:txBody>
          <a:bodyPr wrap="none" lIns="0" tIns="0" rIns="0" bIns="0" rtlCol="0" anchor="t"/>
          <a:lstStyle/>
          <a:p>
            <a:pPr marL="0" indent="0">
              <a:lnSpc>
                <a:spcPts val="5500"/>
              </a:lnSpc>
              <a:buNone/>
            </a:pPr>
            <a:r>
              <a:rPr lang="en-US" sz="4400" b="1" dirty="0">
                <a:solidFill>
                  <a:srgbClr val="403C4E"/>
                </a:solidFill>
                <a:latin typeface="Calibri" panose="020F0502020204030204" charset="0"/>
                <a:ea typeface="Merriweather Bold" pitchFamily="34" charset="-122"/>
                <a:cs typeface="Calibri" panose="020F0502020204030204" charset="0"/>
              </a:rPr>
              <a:t>Key Capabilities of Generative AI</a:t>
            </a:r>
            <a:endParaRPr lang="en-US" sz="4400" dirty="0">
              <a:latin typeface="Calibri" panose="020F0502020204030204" charset="0"/>
              <a:cs typeface="Calibri" panose="020F0502020204030204" charset="0"/>
            </a:endParaRPr>
          </a:p>
        </p:txBody>
      </p:sp>
      <p:sp>
        <p:nvSpPr>
          <p:cNvPr id="4" name="Text 1"/>
          <p:cNvSpPr/>
          <p:nvPr/>
        </p:nvSpPr>
        <p:spPr>
          <a:xfrm>
            <a:off x="787241" y="4470678"/>
            <a:ext cx="13055918" cy="359807"/>
          </a:xfrm>
          <a:prstGeom prst="rect">
            <a:avLst/>
          </a:prstGeom>
          <a:noFill/>
        </p:spPr>
        <p:txBody>
          <a:bodyPr wrap="none" lIns="0" tIns="0" rIns="0" bIns="0" rtlCol="0" anchor="t"/>
          <a:lstStyle/>
          <a:p>
            <a:pPr marL="0" indent="0">
              <a:lnSpc>
                <a:spcPts val="2800"/>
              </a:lnSpc>
              <a:buNone/>
            </a:pPr>
            <a:r>
              <a:rPr lang="en-US" sz="17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Generative AI offers a range of capabilities, enabling it to perform tasks that were once thought to be exclusive to humans.</a:t>
            </a:r>
            <a:endParaRPr lang="en-US" sz="1750" dirty="0"/>
          </a:p>
        </p:txBody>
      </p:sp>
      <p:sp>
        <p:nvSpPr>
          <p:cNvPr id="5" name="Shape 2"/>
          <p:cNvSpPr/>
          <p:nvPr/>
        </p:nvSpPr>
        <p:spPr>
          <a:xfrm>
            <a:off x="787241" y="5336500"/>
            <a:ext cx="506135" cy="506135"/>
          </a:xfrm>
          <a:prstGeom prst="roundRect">
            <a:avLst>
              <a:gd name="adj" fmla="val 18667"/>
            </a:avLst>
          </a:prstGeom>
          <a:solidFill>
            <a:srgbClr val="FFD8CC"/>
          </a:solidFill>
          <a:ln w="7620">
            <a:solidFill>
              <a:srgbClr val="E5BEB2"/>
            </a:solidFill>
            <a:prstDash val="solid"/>
          </a:ln>
        </p:spPr>
      </p:sp>
      <p:sp>
        <p:nvSpPr>
          <p:cNvPr id="6" name="Text 3"/>
          <p:cNvSpPr/>
          <p:nvPr/>
        </p:nvSpPr>
        <p:spPr>
          <a:xfrm>
            <a:off x="962978" y="5420797"/>
            <a:ext cx="154543" cy="337423"/>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1</a:t>
            </a:r>
            <a:endParaRPr lang="en-US" sz="2650" dirty="0"/>
          </a:p>
        </p:txBody>
      </p:sp>
      <p:sp>
        <p:nvSpPr>
          <p:cNvPr id="7" name="Text 4"/>
          <p:cNvSpPr/>
          <p:nvPr/>
        </p:nvSpPr>
        <p:spPr>
          <a:xfrm>
            <a:off x="1518285" y="5336500"/>
            <a:ext cx="3471029" cy="702945"/>
          </a:xfrm>
          <a:prstGeom prst="rect">
            <a:avLst/>
          </a:prstGeom>
          <a:noFill/>
        </p:spPr>
        <p:txBody>
          <a:bodyPr wrap="square" lIns="0" tIns="0" rIns="0" bIns="0" rtlCol="0" anchor="t"/>
          <a:lstStyle/>
          <a:p>
            <a:pPr marL="0" indent="0">
              <a:lnSpc>
                <a:spcPts val="2750"/>
              </a:lnSpc>
              <a:buNone/>
            </a:pPr>
            <a:r>
              <a:rPr lang="en-US" sz="2200" b="1" dirty="0">
                <a:solidFill>
                  <a:srgbClr val="403C4E"/>
                </a:solidFill>
                <a:latin typeface="Calibri" panose="020F0502020204030204" charset="0"/>
                <a:ea typeface="Merriweather Bold" pitchFamily="34" charset="-122"/>
                <a:cs typeface="Calibri" panose="020F0502020204030204" charset="0"/>
              </a:rPr>
              <a:t>Creativity and Innovation</a:t>
            </a:r>
            <a:endParaRPr lang="en-US" sz="2200" dirty="0">
              <a:latin typeface="Calibri" panose="020F0502020204030204" charset="0"/>
              <a:cs typeface="Calibri" panose="020F0502020204030204" charset="0"/>
            </a:endParaRPr>
          </a:p>
        </p:txBody>
      </p:sp>
      <p:sp>
        <p:nvSpPr>
          <p:cNvPr id="8" name="Text 5"/>
          <p:cNvSpPr/>
          <p:nvPr/>
        </p:nvSpPr>
        <p:spPr>
          <a:xfrm>
            <a:off x="1518285" y="6174343"/>
            <a:ext cx="3471029" cy="1439228"/>
          </a:xfrm>
          <a:prstGeom prst="rect">
            <a:avLst/>
          </a:prstGeom>
          <a:noFill/>
        </p:spPr>
        <p:txBody>
          <a:bodyPr wrap="square" lIns="0" tIns="0" rIns="0" bIns="0" rtlCol="0" anchor="t"/>
          <a:lstStyle/>
          <a:p>
            <a:pPr marL="0" indent="0">
              <a:lnSpc>
                <a:spcPts val="2800"/>
              </a:lnSpc>
              <a:buNone/>
            </a:pPr>
            <a:r>
              <a:rPr lang="en-US" sz="17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Creating original and unique content that pushes the boundaries of human imagination.</a:t>
            </a:r>
            <a:endParaRPr lang="en-US" sz="1750" dirty="0"/>
          </a:p>
        </p:txBody>
      </p:sp>
      <p:sp>
        <p:nvSpPr>
          <p:cNvPr id="9" name="Shape 6"/>
          <p:cNvSpPr/>
          <p:nvPr/>
        </p:nvSpPr>
        <p:spPr>
          <a:xfrm>
            <a:off x="5214223" y="5336500"/>
            <a:ext cx="506135" cy="506135"/>
          </a:xfrm>
          <a:prstGeom prst="roundRect">
            <a:avLst>
              <a:gd name="adj" fmla="val 18667"/>
            </a:avLst>
          </a:prstGeom>
          <a:solidFill>
            <a:srgbClr val="FFD8CC"/>
          </a:solidFill>
          <a:ln w="7620">
            <a:solidFill>
              <a:srgbClr val="E5BEB2"/>
            </a:solidFill>
            <a:prstDash val="solid"/>
          </a:ln>
        </p:spPr>
      </p:sp>
      <p:sp>
        <p:nvSpPr>
          <p:cNvPr id="10" name="Text 7"/>
          <p:cNvSpPr/>
          <p:nvPr/>
        </p:nvSpPr>
        <p:spPr>
          <a:xfrm>
            <a:off x="5365194" y="5420797"/>
            <a:ext cx="204073" cy="337423"/>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2</a:t>
            </a:r>
            <a:endParaRPr lang="en-US" sz="2650" dirty="0"/>
          </a:p>
        </p:txBody>
      </p:sp>
      <p:sp>
        <p:nvSpPr>
          <p:cNvPr id="11" name="Text 8"/>
          <p:cNvSpPr/>
          <p:nvPr/>
        </p:nvSpPr>
        <p:spPr>
          <a:xfrm>
            <a:off x="5945267" y="5336500"/>
            <a:ext cx="3471029" cy="702945"/>
          </a:xfrm>
          <a:prstGeom prst="rect">
            <a:avLst/>
          </a:prstGeom>
          <a:noFill/>
        </p:spPr>
        <p:txBody>
          <a:bodyPr wrap="square" lIns="0" tIns="0" rIns="0" bIns="0" rtlCol="0" anchor="t"/>
          <a:lstStyle/>
          <a:p>
            <a:pPr marL="0" indent="0">
              <a:lnSpc>
                <a:spcPts val="2750"/>
              </a:lnSpc>
              <a:buNone/>
            </a:pPr>
            <a:r>
              <a:rPr lang="en-US" sz="2200" b="1" dirty="0">
                <a:solidFill>
                  <a:srgbClr val="403C4E"/>
                </a:solidFill>
                <a:latin typeface="Calibri" panose="020F0502020204030204" charset="0"/>
                <a:ea typeface="Merriweather Bold" pitchFamily="34" charset="-122"/>
                <a:cs typeface="Calibri" panose="020F0502020204030204" charset="0"/>
              </a:rPr>
              <a:t>Personalization and Customization</a:t>
            </a:r>
            <a:endParaRPr lang="en-US" sz="2200" dirty="0">
              <a:latin typeface="Calibri" panose="020F0502020204030204" charset="0"/>
              <a:cs typeface="Calibri" panose="020F0502020204030204" charset="0"/>
            </a:endParaRPr>
          </a:p>
        </p:txBody>
      </p:sp>
      <p:sp>
        <p:nvSpPr>
          <p:cNvPr id="12" name="Text 9"/>
          <p:cNvSpPr/>
          <p:nvPr/>
        </p:nvSpPr>
        <p:spPr>
          <a:xfrm>
            <a:off x="5945267" y="6174343"/>
            <a:ext cx="3471029" cy="1079421"/>
          </a:xfrm>
          <a:prstGeom prst="rect">
            <a:avLst/>
          </a:prstGeom>
          <a:noFill/>
        </p:spPr>
        <p:txBody>
          <a:bodyPr wrap="square" lIns="0" tIns="0" rIns="0" bIns="0" rtlCol="0" anchor="t"/>
          <a:lstStyle/>
          <a:p>
            <a:pPr marL="0" indent="0">
              <a:lnSpc>
                <a:spcPts val="2800"/>
              </a:lnSpc>
              <a:buNone/>
            </a:pPr>
            <a:r>
              <a:rPr lang="en-US" sz="17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Generating content tailored to individual preferences and needs.</a:t>
            </a:r>
            <a:endParaRPr lang="en-US" sz="1750" dirty="0"/>
          </a:p>
        </p:txBody>
      </p:sp>
      <p:sp>
        <p:nvSpPr>
          <p:cNvPr id="13" name="Shape 10"/>
          <p:cNvSpPr/>
          <p:nvPr/>
        </p:nvSpPr>
        <p:spPr>
          <a:xfrm>
            <a:off x="9641205" y="5336500"/>
            <a:ext cx="506135" cy="506135"/>
          </a:xfrm>
          <a:prstGeom prst="roundRect">
            <a:avLst>
              <a:gd name="adj" fmla="val 18667"/>
            </a:avLst>
          </a:prstGeom>
          <a:solidFill>
            <a:srgbClr val="FFD8CC"/>
          </a:solidFill>
          <a:ln w="7620">
            <a:solidFill>
              <a:srgbClr val="E5BEB2"/>
            </a:solidFill>
            <a:prstDash val="solid"/>
          </a:ln>
        </p:spPr>
      </p:sp>
      <p:sp>
        <p:nvSpPr>
          <p:cNvPr id="14" name="Text 11"/>
          <p:cNvSpPr/>
          <p:nvPr/>
        </p:nvSpPr>
        <p:spPr>
          <a:xfrm>
            <a:off x="9798725" y="5420797"/>
            <a:ext cx="190976" cy="337423"/>
          </a:xfrm>
          <a:prstGeom prst="rect">
            <a:avLst/>
          </a:prstGeom>
          <a:noFill/>
        </p:spPr>
        <p:txBody>
          <a:bodyPr wrap="none" lIns="0" tIns="0" rIns="0" bIns="0" rtlCol="0" anchor="t"/>
          <a:lstStyle/>
          <a:p>
            <a:pPr marL="0" indent="0" algn="ctr">
              <a:lnSpc>
                <a:spcPts val="2650"/>
              </a:lnSpc>
              <a:buNone/>
            </a:pPr>
            <a:r>
              <a:rPr lang="en-US" sz="2650" b="1" dirty="0">
                <a:solidFill>
                  <a:srgbClr val="403C4E"/>
                </a:solidFill>
                <a:latin typeface="Merriweather Bold" pitchFamily="34" charset="0"/>
                <a:ea typeface="Merriweather Bold" pitchFamily="34" charset="-122"/>
                <a:cs typeface="Merriweather Bold" pitchFamily="34" charset="-120"/>
              </a:rPr>
              <a:t>3</a:t>
            </a:r>
            <a:endParaRPr lang="en-US" sz="2650" dirty="0"/>
          </a:p>
        </p:txBody>
      </p:sp>
      <p:sp>
        <p:nvSpPr>
          <p:cNvPr id="15" name="Text 12"/>
          <p:cNvSpPr/>
          <p:nvPr/>
        </p:nvSpPr>
        <p:spPr>
          <a:xfrm>
            <a:off x="10372249" y="5336500"/>
            <a:ext cx="3471029" cy="702945"/>
          </a:xfrm>
          <a:prstGeom prst="rect">
            <a:avLst/>
          </a:prstGeom>
          <a:noFill/>
        </p:spPr>
        <p:txBody>
          <a:bodyPr wrap="square" lIns="0" tIns="0" rIns="0" bIns="0" rtlCol="0" anchor="t"/>
          <a:lstStyle/>
          <a:p>
            <a:pPr marL="0" indent="0">
              <a:lnSpc>
                <a:spcPts val="2750"/>
              </a:lnSpc>
              <a:buNone/>
            </a:pPr>
            <a:r>
              <a:rPr lang="en-US" sz="2200" b="1" dirty="0">
                <a:solidFill>
                  <a:srgbClr val="403C4E"/>
                </a:solidFill>
                <a:latin typeface="Calibri" panose="020F0502020204030204" charset="0"/>
                <a:ea typeface="Merriweather Bold" pitchFamily="34" charset="-122"/>
                <a:cs typeface="Calibri" panose="020F0502020204030204" charset="0"/>
              </a:rPr>
              <a:t>Efficiency and Automation</a:t>
            </a:r>
            <a:endParaRPr lang="en-US" sz="2200" dirty="0">
              <a:latin typeface="Calibri" panose="020F0502020204030204" charset="0"/>
              <a:cs typeface="Calibri" panose="020F0502020204030204" charset="0"/>
            </a:endParaRPr>
          </a:p>
        </p:txBody>
      </p:sp>
      <p:sp>
        <p:nvSpPr>
          <p:cNvPr id="16" name="Text 13"/>
          <p:cNvSpPr/>
          <p:nvPr/>
        </p:nvSpPr>
        <p:spPr>
          <a:xfrm>
            <a:off x="10372249" y="6174343"/>
            <a:ext cx="3471029" cy="1439228"/>
          </a:xfrm>
          <a:prstGeom prst="rect">
            <a:avLst/>
          </a:prstGeom>
          <a:noFill/>
        </p:spPr>
        <p:txBody>
          <a:bodyPr wrap="square" lIns="0" tIns="0" rIns="0" bIns="0" rtlCol="0" anchor="t"/>
          <a:lstStyle/>
          <a:p>
            <a:pPr marL="0" indent="0">
              <a:lnSpc>
                <a:spcPts val="2800"/>
              </a:lnSpc>
              <a:buNone/>
            </a:pPr>
            <a:r>
              <a:rPr lang="en-US" sz="17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Automating content creation tasks, freeing up human time and resources for more strategic endeavors.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74200"/>
            <a:ext cx="8293179" cy="708779"/>
          </a:xfrm>
          <a:prstGeom prst="rect">
            <a:avLst/>
          </a:prstGeom>
          <a:noFill/>
        </p:spPr>
        <p:txBody>
          <a:bodyPr wrap="none" lIns="0" tIns="0" rIns="0" bIns="0" rtlCol="0" anchor="t"/>
          <a:lstStyle/>
          <a:p>
            <a:pPr marL="0" indent="0">
              <a:lnSpc>
                <a:spcPts val="5550"/>
              </a:lnSpc>
              <a:buNone/>
            </a:pPr>
            <a:r>
              <a:rPr lang="en-US" sz="4450" b="1" dirty="0">
                <a:solidFill>
                  <a:srgbClr val="403C4E"/>
                </a:solidFill>
                <a:latin typeface="Calibri" panose="020F0502020204030204" charset="0"/>
                <a:ea typeface="Merriweather Bold" pitchFamily="34" charset="-122"/>
                <a:cs typeface="Calibri" panose="020F0502020204030204" charset="0"/>
              </a:rPr>
              <a:t>Applications of Generative AI</a:t>
            </a:r>
            <a:endParaRPr lang="en-US" sz="4450" dirty="0">
              <a:latin typeface="Calibri" panose="020F0502020204030204" charset="0"/>
              <a:cs typeface="Calibri" panose="020F0502020204030204" charset="0"/>
            </a:endParaRPr>
          </a:p>
        </p:txBody>
      </p:sp>
      <p:sp>
        <p:nvSpPr>
          <p:cNvPr id="3" name="Text 1"/>
          <p:cNvSpPr/>
          <p:nvPr/>
        </p:nvSpPr>
        <p:spPr>
          <a:xfrm>
            <a:off x="793790" y="3336608"/>
            <a:ext cx="13042821" cy="362903"/>
          </a:xfrm>
          <a:prstGeom prst="rect">
            <a:avLst/>
          </a:prstGeom>
          <a:noFill/>
        </p:spPr>
        <p:txBody>
          <a:bodyPr wrap="none" lIns="0" tIns="0" rIns="0" bIns="0" rtlCol="0" anchor="t"/>
          <a:lstStyle/>
          <a:p>
            <a:pPr marL="0" indent="0">
              <a:lnSpc>
                <a:spcPts val="2850"/>
              </a:lnSpc>
              <a:buNone/>
            </a:pPr>
            <a:r>
              <a:rPr lang="en-US" sz="17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Generative AI is finding its way into various industries, transforming the way we work and live.</a:t>
            </a:r>
            <a:endParaRPr lang="en-US" sz="1750" dirty="0"/>
          </a:p>
        </p:txBody>
      </p:sp>
      <p:sp>
        <p:nvSpPr>
          <p:cNvPr id="4" name="Text 2"/>
          <p:cNvSpPr/>
          <p:nvPr/>
        </p:nvSpPr>
        <p:spPr>
          <a:xfrm>
            <a:off x="793790" y="4181475"/>
            <a:ext cx="2835235"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Calibri" panose="020F0502020204030204" charset="0"/>
                <a:ea typeface="Merriweather Bold" pitchFamily="34" charset="-122"/>
                <a:cs typeface="Calibri" panose="020F0502020204030204" charset="0"/>
              </a:rPr>
              <a:t>Art and Design</a:t>
            </a:r>
            <a:endParaRPr lang="en-US" sz="2200" dirty="0">
              <a:latin typeface="Calibri" panose="020F0502020204030204" charset="0"/>
              <a:cs typeface="Calibri" panose="020F0502020204030204" charset="0"/>
            </a:endParaRPr>
          </a:p>
        </p:txBody>
      </p:sp>
      <p:sp>
        <p:nvSpPr>
          <p:cNvPr id="5" name="Text 3"/>
          <p:cNvSpPr/>
          <p:nvPr/>
        </p:nvSpPr>
        <p:spPr>
          <a:xfrm>
            <a:off x="793790" y="4762619"/>
            <a:ext cx="3978116" cy="725805"/>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Creating stunning visuals, from realistic images to abstract art.</a:t>
            </a:r>
            <a:endParaRPr lang="en-US" sz="1750" dirty="0"/>
          </a:p>
        </p:txBody>
      </p:sp>
      <p:sp>
        <p:nvSpPr>
          <p:cNvPr id="6" name="Text 4"/>
          <p:cNvSpPr/>
          <p:nvPr/>
        </p:nvSpPr>
        <p:spPr>
          <a:xfrm>
            <a:off x="5332928" y="4181475"/>
            <a:ext cx="2835235"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Calibri" panose="020F0502020204030204" charset="0"/>
                <a:ea typeface="Merriweather Bold" pitchFamily="34" charset="-122"/>
                <a:cs typeface="Calibri" panose="020F0502020204030204" charset="0"/>
              </a:rPr>
              <a:t>Content Creation</a:t>
            </a:r>
            <a:endParaRPr lang="en-US" sz="2200" b="1" dirty="0">
              <a:solidFill>
                <a:srgbClr val="403C4E"/>
              </a:solidFill>
              <a:latin typeface="Calibri" panose="020F0502020204030204" charset="0"/>
              <a:ea typeface="Merriweather Bold" pitchFamily="34" charset="-122"/>
              <a:cs typeface="Calibri" panose="020F0502020204030204" charset="0"/>
            </a:endParaRPr>
          </a:p>
        </p:txBody>
      </p:sp>
      <p:sp>
        <p:nvSpPr>
          <p:cNvPr id="7" name="Text 5"/>
          <p:cNvSpPr/>
          <p:nvPr/>
        </p:nvSpPr>
        <p:spPr>
          <a:xfrm>
            <a:off x="5332928" y="4762619"/>
            <a:ext cx="3978116" cy="725805"/>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Writing articles, generating social media posts, composing music.</a:t>
            </a:r>
            <a:endParaRPr lang="en-US" sz="1750" dirty="0"/>
          </a:p>
        </p:txBody>
      </p:sp>
      <p:sp>
        <p:nvSpPr>
          <p:cNvPr id="8" name="Text 6"/>
          <p:cNvSpPr/>
          <p:nvPr/>
        </p:nvSpPr>
        <p:spPr>
          <a:xfrm>
            <a:off x="9872067" y="4181475"/>
            <a:ext cx="2835235" cy="354330"/>
          </a:xfrm>
          <a:prstGeom prst="rect">
            <a:avLst/>
          </a:prstGeom>
          <a:noFill/>
        </p:spPr>
        <p:txBody>
          <a:bodyPr wrap="none" lIns="0" tIns="0" rIns="0" bIns="0" rtlCol="0" anchor="t"/>
          <a:lstStyle/>
          <a:p>
            <a:pPr marL="0" indent="0">
              <a:lnSpc>
                <a:spcPts val="2750"/>
              </a:lnSpc>
              <a:buNone/>
            </a:pPr>
            <a:r>
              <a:rPr lang="en-US" sz="2200" b="1" dirty="0">
                <a:solidFill>
                  <a:srgbClr val="403C4E"/>
                </a:solidFill>
                <a:latin typeface="Calibri" panose="020F0502020204030204" charset="0"/>
                <a:ea typeface="Merriweather Bold" pitchFamily="34" charset="-122"/>
                <a:cs typeface="Calibri" panose="020F0502020204030204" charset="0"/>
              </a:rPr>
              <a:t>Healthcare</a:t>
            </a:r>
            <a:endParaRPr lang="en-US" sz="2200" b="1" dirty="0">
              <a:solidFill>
                <a:srgbClr val="403C4E"/>
              </a:solidFill>
              <a:latin typeface="Calibri" panose="020F0502020204030204" charset="0"/>
              <a:ea typeface="Merriweather Bold" pitchFamily="34" charset="-122"/>
              <a:cs typeface="Calibri" panose="020F0502020204030204" charset="0"/>
            </a:endParaRPr>
          </a:p>
        </p:txBody>
      </p:sp>
      <p:sp>
        <p:nvSpPr>
          <p:cNvPr id="9" name="Text 7"/>
          <p:cNvSpPr/>
          <p:nvPr/>
        </p:nvSpPr>
        <p:spPr>
          <a:xfrm>
            <a:off x="9872067" y="4762619"/>
            <a:ext cx="3978116" cy="1088708"/>
          </a:xfrm>
          <a:prstGeom prst="rect">
            <a:avLst/>
          </a:prstGeom>
          <a:noFill/>
        </p:spPr>
        <p:txBody>
          <a:bodyPr wrap="square" lIns="0" tIns="0" rIns="0" bIns="0" rtlCol="0" anchor="t"/>
          <a:lstStyle/>
          <a:p>
            <a:pPr marL="0" indent="0">
              <a:lnSpc>
                <a:spcPts val="2850"/>
              </a:lnSpc>
              <a:buNone/>
            </a:pPr>
            <a:r>
              <a:rPr lang="en-US" sz="17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Developing personalized treatments, generating synthetic medical data for research.</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6602" y="650677"/>
            <a:ext cx="6652736" cy="589478"/>
          </a:xfrm>
          <a:prstGeom prst="rect">
            <a:avLst/>
          </a:prstGeom>
          <a:noFill/>
        </p:spPr>
        <p:txBody>
          <a:bodyPr wrap="none" lIns="0" tIns="0" rIns="0" bIns="0" rtlCol="0" anchor="t"/>
          <a:lstStyle/>
          <a:p>
            <a:pPr marL="0" indent="0">
              <a:lnSpc>
                <a:spcPts val="4600"/>
              </a:lnSpc>
              <a:buNone/>
            </a:pPr>
            <a:r>
              <a:rPr lang="en-US" sz="3700" b="1" dirty="0">
                <a:solidFill>
                  <a:srgbClr val="403C4E"/>
                </a:solidFill>
                <a:latin typeface="Calibri" panose="020F0502020204030204" charset="0"/>
                <a:ea typeface="Merriweather Bold" pitchFamily="34" charset="-122"/>
                <a:cs typeface="Calibri" panose="020F0502020204030204" charset="0"/>
              </a:rPr>
              <a:t>Advantages of Generative AI</a:t>
            </a:r>
            <a:endParaRPr lang="en-US" sz="3700" dirty="0">
              <a:latin typeface="Calibri" panose="020F0502020204030204" charset="0"/>
              <a:cs typeface="Calibri" panose="020F0502020204030204" charset="0"/>
            </a:endParaRPr>
          </a:p>
        </p:txBody>
      </p:sp>
      <p:sp>
        <p:nvSpPr>
          <p:cNvPr id="4" name="Text 1"/>
          <p:cNvSpPr/>
          <p:nvPr/>
        </p:nvSpPr>
        <p:spPr>
          <a:xfrm>
            <a:off x="6146602" y="1523047"/>
            <a:ext cx="7823597" cy="603409"/>
          </a:xfrm>
          <a:prstGeom prst="rect">
            <a:avLst/>
          </a:prstGeom>
          <a:noFill/>
        </p:spPr>
        <p:txBody>
          <a:bodyPr wrap="square" lIns="0" tIns="0" rIns="0" bIns="0" rtlCol="0" anchor="t"/>
          <a:lstStyle/>
          <a:p>
            <a:pPr marL="0" indent="0">
              <a:lnSpc>
                <a:spcPts val="2350"/>
              </a:lnSpc>
              <a:buNone/>
            </a:pPr>
            <a:r>
              <a:rPr lang="en-US" sz="14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Generative AI offers numerous advantages, making it a transformative force in various fields.</a:t>
            </a:r>
            <a:endParaRPr lang="en-US" sz="1450" dirty="0"/>
          </a:p>
        </p:txBody>
      </p:sp>
      <p:pic>
        <p:nvPicPr>
          <p:cNvPr id="5" name="Image 1" descr="preencoded.png"/>
          <p:cNvPicPr>
            <a:picLocks noChangeAspect="1"/>
          </p:cNvPicPr>
          <p:nvPr/>
        </p:nvPicPr>
        <p:blipFill>
          <a:blip r:embed="rId2"/>
          <a:stretch>
            <a:fillRect/>
          </a:stretch>
        </p:blipFill>
        <p:spPr>
          <a:xfrm>
            <a:off x="6146602" y="2338626"/>
            <a:ext cx="471488" cy="471488"/>
          </a:xfrm>
          <a:prstGeom prst="rect">
            <a:avLst/>
          </a:prstGeom>
        </p:spPr>
      </p:pic>
      <p:sp>
        <p:nvSpPr>
          <p:cNvPr id="6" name="Text 2"/>
          <p:cNvSpPr/>
          <p:nvPr/>
        </p:nvSpPr>
        <p:spPr>
          <a:xfrm>
            <a:off x="6146602" y="2998708"/>
            <a:ext cx="2389823" cy="294680"/>
          </a:xfrm>
          <a:prstGeom prst="rect">
            <a:avLst/>
          </a:prstGeom>
          <a:noFill/>
        </p:spPr>
        <p:txBody>
          <a:bodyPr wrap="none" lIns="0" tIns="0" rIns="0" bIns="0" rtlCol="0" anchor="t"/>
          <a:lstStyle/>
          <a:p>
            <a:pPr marL="0" indent="0" algn="l">
              <a:lnSpc>
                <a:spcPts val="2300"/>
              </a:lnSpc>
              <a:buNone/>
            </a:pPr>
            <a:r>
              <a:rPr lang="en-US" sz="1850" b="1" dirty="0">
                <a:solidFill>
                  <a:srgbClr val="403C4E"/>
                </a:solidFill>
                <a:latin typeface="Calibri" panose="020F0502020204030204" charset="0"/>
                <a:ea typeface="Merriweather Bold" pitchFamily="34" charset="-122"/>
                <a:cs typeface="Calibri" panose="020F0502020204030204" charset="0"/>
              </a:rPr>
              <a:t>Increased Efficiency</a:t>
            </a:r>
            <a:endParaRPr lang="en-US" sz="1850" dirty="0">
              <a:latin typeface="Calibri" panose="020F0502020204030204" charset="0"/>
              <a:cs typeface="Calibri" panose="020F0502020204030204" charset="0"/>
            </a:endParaRPr>
          </a:p>
        </p:txBody>
      </p:sp>
      <p:sp>
        <p:nvSpPr>
          <p:cNvPr id="7" name="Text 3"/>
          <p:cNvSpPr/>
          <p:nvPr/>
        </p:nvSpPr>
        <p:spPr>
          <a:xfrm>
            <a:off x="6146602" y="3406497"/>
            <a:ext cx="7823597" cy="301704"/>
          </a:xfrm>
          <a:prstGeom prst="rect">
            <a:avLst/>
          </a:prstGeom>
          <a:noFill/>
        </p:spPr>
        <p:txBody>
          <a:bodyPr wrap="none" lIns="0" tIns="0" rIns="0" bIns="0" rtlCol="0" anchor="t"/>
          <a:lstStyle/>
          <a:p>
            <a:pPr marL="0" indent="0" algn="l">
              <a:lnSpc>
                <a:spcPts val="2350"/>
              </a:lnSpc>
              <a:buNone/>
            </a:pPr>
            <a:r>
              <a:rPr lang="en-US" sz="14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Automating tasks, allowing humans to focus on more strategic initiatives.</a:t>
            </a:r>
            <a:endParaRPr lang="en-US" sz="1450" dirty="0"/>
          </a:p>
        </p:txBody>
      </p:sp>
      <p:pic>
        <p:nvPicPr>
          <p:cNvPr id="8" name="Image 2" descr="preencoded.png"/>
          <p:cNvPicPr>
            <a:picLocks noChangeAspect="1"/>
          </p:cNvPicPr>
          <p:nvPr/>
        </p:nvPicPr>
        <p:blipFill>
          <a:blip r:embed="rId3"/>
          <a:stretch>
            <a:fillRect/>
          </a:stretch>
        </p:blipFill>
        <p:spPr>
          <a:xfrm>
            <a:off x="6146602" y="4273987"/>
            <a:ext cx="471488" cy="471488"/>
          </a:xfrm>
          <a:prstGeom prst="rect">
            <a:avLst/>
          </a:prstGeom>
        </p:spPr>
      </p:pic>
      <p:sp>
        <p:nvSpPr>
          <p:cNvPr id="9" name="Text 4"/>
          <p:cNvSpPr/>
          <p:nvPr/>
        </p:nvSpPr>
        <p:spPr>
          <a:xfrm>
            <a:off x="6146602" y="4934069"/>
            <a:ext cx="2377321" cy="294680"/>
          </a:xfrm>
          <a:prstGeom prst="rect">
            <a:avLst/>
          </a:prstGeom>
          <a:noFill/>
        </p:spPr>
        <p:txBody>
          <a:bodyPr wrap="none" lIns="0" tIns="0" rIns="0" bIns="0" rtlCol="0" anchor="t"/>
          <a:lstStyle/>
          <a:p>
            <a:pPr marL="0" indent="0" algn="l">
              <a:lnSpc>
                <a:spcPts val="2300"/>
              </a:lnSpc>
              <a:buNone/>
            </a:pPr>
            <a:r>
              <a:rPr lang="en-US" sz="1850" b="1" dirty="0">
                <a:solidFill>
                  <a:srgbClr val="403C4E"/>
                </a:solidFill>
                <a:latin typeface="Calibri" panose="020F0502020204030204" charset="0"/>
                <a:ea typeface="Merriweather Bold" pitchFamily="34" charset="-122"/>
                <a:cs typeface="Calibri" panose="020F0502020204030204" charset="0"/>
              </a:rPr>
              <a:t>Enhanced Creativity</a:t>
            </a:r>
            <a:endParaRPr lang="en-US" sz="1850" dirty="0">
              <a:latin typeface="Calibri" panose="020F0502020204030204" charset="0"/>
              <a:cs typeface="Calibri" panose="020F0502020204030204" charset="0"/>
            </a:endParaRPr>
          </a:p>
        </p:txBody>
      </p:sp>
      <p:sp>
        <p:nvSpPr>
          <p:cNvPr id="10" name="Text 5"/>
          <p:cNvSpPr/>
          <p:nvPr/>
        </p:nvSpPr>
        <p:spPr>
          <a:xfrm>
            <a:off x="6146602" y="5341858"/>
            <a:ext cx="7823597" cy="301704"/>
          </a:xfrm>
          <a:prstGeom prst="rect">
            <a:avLst/>
          </a:prstGeom>
          <a:noFill/>
        </p:spPr>
        <p:txBody>
          <a:bodyPr wrap="none" lIns="0" tIns="0" rIns="0" bIns="0" rtlCol="0" anchor="t"/>
          <a:lstStyle/>
          <a:p>
            <a:pPr marL="0" indent="0" algn="l">
              <a:lnSpc>
                <a:spcPts val="2350"/>
              </a:lnSpc>
              <a:buNone/>
            </a:pPr>
            <a:r>
              <a:rPr lang="en-US" sz="14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Generating novel ideas and concepts, pushing the boundaries of imagination.</a:t>
            </a:r>
            <a:endParaRPr lang="en-US" sz="1450" dirty="0"/>
          </a:p>
        </p:txBody>
      </p:sp>
      <p:pic>
        <p:nvPicPr>
          <p:cNvPr id="11" name="Image 3" descr="preencoded.png"/>
          <p:cNvPicPr>
            <a:picLocks noChangeAspect="1"/>
          </p:cNvPicPr>
          <p:nvPr/>
        </p:nvPicPr>
        <p:blipFill>
          <a:blip r:embed="rId4"/>
          <a:stretch>
            <a:fillRect/>
          </a:stretch>
        </p:blipFill>
        <p:spPr>
          <a:xfrm>
            <a:off x="6146602" y="6209347"/>
            <a:ext cx="471488" cy="471488"/>
          </a:xfrm>
          <a:prstGeom prst="rect">
            <a:avLst/>
          </a:prstGeom>
        </p:spPr>
      </p:pic>
      <p:sp>
        <p:nvSpPr>
          <p:cNvPr id="12" name="Text 6"/>
          <p:cNvSpPr/>
          <p:nvPr/>
        </p:nvSpPr>
        <p:spPr>
          <a:xfrm>
            <a:off x="6146602" y="6869430"/>
            <a:ext cx="2744629" cy="294680"/>
          </a:xfrm>
          <a:prstGeom prst="rect">
            <a:avLst/>
          </a:prstGeom>
          <a:noFill/>
        </p:spPr>
        <p:txBody>
          <a:bodyPr wrap="none" lIns="0" tIns="0" rIns="0" bIns="0" rtlCol="0" anchor="t"/>
          <a:lstStyle/>
          <a:p>
            <a:pPr marL="0" indent="0" algn="l">
              <a:lnSpc>
                <a:spcPts val="2300"/>
              </a:lnSpc>
              <a:buNone/>
            </a:pPr>
            <a:r>
              <a:rPr lang="en-US" sz="1850" b="1" dirty="0">
                <a:solidFill>
                  <a:srgbClr val="403C4E"/>
                </a:solidFill>
                <a:latin typeface="Calibri" panose="020F0502020204030204" charset="0"/>
                <a:ea typeface="Merriweather Bold" pitchFamily="34" charset="-122"/>
                <a:cs typeface="Calibri" panose="020F0502020204030204" charset="0"/>
              </a:rPr>
              <a:t>Accelerated Innovation</a:t>
            </a:r>
            <a:endParaRPr lang="en-US" sz="1850" dirty="0">
              <a:latin typeface="Calibri" panose="020F0502020204030204" charset="0"/>
              <a:cs typeface="Calibri" panose="020F0502020204030204" charset="0"/>
            </a:endParaRPr>
          </a:p>
        </p:txBody>
      </p:sp>
      <p:sp>
        <p:nvSpPr>
          <p:cNvPr id="13" name="Text 7"/>
          <p:cNvSpPr/>
          <p:nvPr/>
        </p:nvSpPr>
        <p:spPr>
          <a:xfrm>
            <a:off x="6146602" y="7277219"/>
            <a:ext cx="7823597" cy="301704"/>
          </a:xfrm>
          <a:prstGeom prst="rect">
            <a:avLst/>
          </a:prstGeom>
          <a:noFill/>
        </p:spPr>
        <p:txBody>
          <a:bodyPr wrap="none" lIns="0" tIns="0" rIns="0" bIns="0" rtlCol="0" anchor="t"/>
          <a:lstStyle/>
          <a:p>
            <a:pPr marL="0" indent="0" algn="l">
              <a:lnSpc>
                <a:spcPts val="2350"/>
              </a:lnSpc>
              <a:buNone/>
            </a:pPr>
            <a:r>
              <a:rPr lang="en-US" sz="145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Developing new solutions and breakthroughs at a faster pace.</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2442" y="645438"/>
            <a:ext cx="7029450" cy="639366"/>
          </a:xfrm>
          <a:prstGeom prst="rect">
            <a:avLst/>
          </a:prstGeom>
          <a:noFill/>
        </p:spPr>
        <p:txBody>
          <a:bodyPr wrap="none" lIns="0" tIns="0" rIns="0" bIns="0" rtlCol="0" anchor="t"/>
          <a:lstStyle/>
          <a:p>
            <a:pPr marL="0" indent="0">
              <a:lnSpc>
                <a:spcPts val="5000"/>
              </a:lnSpc>
              <a:buNone/>
            </a:pPr>
            <a:r>
              <a:rPr lang="en-US" sz="4000" b="1" dirty="0">
                <a:solidFill>
                  <a:srgbClr val="403C4E"/>
                </a:solidFill>
                <a:latin typeface="Calibri" panose="020F0502020204030204" charset="0"/>
                <a:ea typeface="Merriweather Bold" pitchFamily="34" charset="-122"/>
                <a:cs typeface="Calibri" panose="020F0502020204030204" charset="0"/>
              </a:rPr>
              <a:t>Challenges and Limitations</a:t>
            </a:r>
            <a:endParaRPr lang="en-US" sz="4000" dirty="0">
              <a:latin typeface="Calibri" panose="020F0502020204030204" charset="0"/>
              <a:cs typeface="Calibri" panose="020F0502020204030204" charset="0"/>
            </a:endParaRPr>
          </a:p>
        </p:txBody>
      </p:sp>
      <p:sp>
        <p:nvSpPr>
          <p:cNvPr id="4" name="Text 1"/>
          <p:cNvSpPr/>
          <p:nvPr/>
        </p:nvSpPr>
        <p:spPr>
          <a:xfrm>
            <a:off x="6202442" y="1591628"/>
            <a:ext cx="7711916" cy="654844"/>
          </a:xfrm>
          <a:prstGeom prst="rect">
            <a:avLst/>
          </a:prstGeom>
          <a:noFill/>
        </p:spPr>
        <p:txBody>
          <a:bodyPr wrap="square" lIns="0" tIns="0" rIns="0" bIns="0" rtlCol="0" anchor="t"/>
          <a:lstStyle/>
          <a:p>
            <a:pPr marL="0" indent="0">
              <a:lnSpc>
                <a:spcPts val="2550"/>
              </a:lnSpc>
              <a:buNone/>
            </a:pPr>
            <a:r>
              <a:rPr lang="en-US" sz="16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While generative AI holds immense promise, it also comes with challenges and limitations that need to be addressed.</a:t>
            </a:r>
            <a:endParaRPr lang="en-US" sz="1600" dirty="0"/>
          </a:p>
        </p:txBody>
      </p:sp>
      <p:pic>
        <p:nvPicPr>
          <p:cNvPr id="5" name="Image 1" descr="preencoded.png"/>
          <p:cNvPicPr>
            <a:picLocks noChangeAspect="1"/>
          </p:cNvPicPr>
          <p:nvPr/>
        </p:nvPicPr>
        <p:blipFill>
          <a:blip r:embed="rId2"/>
          <a:stretch>
            <a:fillRect/>
          </a:stretch>
        </p:blipFill>
        <p:spPr>
          <a:xfrm>
            <a:off x="6202442" y="2476619"/>
            <a:ext cx="1022985" cy="1636871"/>
          </a:xfrm>
          <a:prstGeom prst="rect">
            <a:avLst/>
          </a:prstGeom>
        </p:spPr>
      </p:pic>
      <p:sp>
        <p:nvSpPr>
          <p:cNvPr id="6" name="Text 2"/>
          <p:cNvSpPr/>
          <p:nvPr/>
        </p:nvSpPr>
        <p:spPr>
          <a:xfrm>
            <a:off x="7532251" y="2681168"/>
            <a:ext cx="2557582" cy="319683"/>
          </a:xfrm>
          <a:prstGeom prst="rect">
            <a:avLst/>
          </a:prstGeom>
          <a:noFill/>
        </p:spPr>
        <p:txBody>
          <a:bodyPr wrap="none" lIns="0" tIns="0" rIns="0" bIns="0" rtlCol="0" anchor="t"/>
          <a:lstStyle/>
          <a:p>
            <a:pPr marL="0" indent="0" algn="l">
              <a:lnSpc>
                <a:spcPts val="2500"/>
              </a:lnSpc>
              <a:buNone/>
            </a:pPr>
            <a:r>
              <a:rPr lang="en-US" sz="2000" b="1" dirty="0">
                <a:solidFill>
                  <a:srgbClr val="403C4E"/>
                </a:solidFill>
                <a:latin typeface="Calibri" panose="020F0502020204030204" charset="0"/>
                <a:ea typeface="Merriweather Bold" pitchFamily="34" charset="-122"/>
                <a:cs typeface="Calibri" panose="020F0502020204030204" charset="0"/>
              </a:rPr>
              <a:t>Bias and Fairness</a:t>
            </a:r>
            <a:endParaRPr lang="en-US" sz="2000" dirty="0">
              <a:latin typeface="Calibri" panose="020F0502020204030204" charset="0"/>
              <a:cs typeface="Calibri" panose="020F0502020204030204" charset="0"/>
            </a:endParaRPr>
          </a:p>
        </p:txBody>
      </p:sp>
      <p:sp>
        <p:nvSpPr>
          <p:cNvPr id="7" name="Text 3"/>
          <p:cNvSpPr/>
          <p:nvPr/>
        </p:nvSpPr>
        <p:spPr>
          <a:xfrm>
            <a:off x="7532251" y="3123605"/>
            <a:ext cx="6382107" cy="654844"/>
          </a:xfrm>
          <a:prstGeom prst="rect">
            <a:avLst/>
          </a:prstGeom>
          <a:noFill/>
        </p:spPr>
        <p:txBody>
          <a:bodyPr wrap="square" lIns="0" tIns="0" rIns="0" bIns="0" rtlCol="0" anchor="t"/>
          <a:lstStyle/>
          <a:p>
            <a:pPr marL="0" indent="0" algn="l">
              <a:lnSpc>
                <a:spcPts val="2550"/>
              </a:lnSpc>
              <a:buNone/>
            </a:pPr>
            <a:r>
              <a:rPr lang="en-US" sz="16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AI models can inherit biases from the data they are trained on, leading to unfair or discriminatory outputs.</a:t>
            </a:r>
            <a:endParaRPr lang="en-US" sz="1600" dirty="0"/>
          </a:p>
        </p:txBody>
      </p:sp>
      <p:pic>
        <p:nvPicPr>
          <p:cNvPr id="8" name="Image 2" descr="preencoded.png"/>
          <p:cNvPicPr>
            <a:picLocks noChangeAspect="1"/>
          </p:cNvPicPr>
          <p:nvPr/>
        </p:nvPicPr>
        <p:blipFill>
          <a:blip r:embed="rId3"/>
          <a:stretch>
            <a:fillRect/>
          </a:stretch>
        </p:blipFill>
        <p:spPr>
          <a:xfrm>
            <a:off x="6202442" y="4113490"/>
            <a:ext cx="1022985" cy="1636871"/>
          </a:xfrm>
          <a:prstGeom prst="rect">
            <a:avLst/>
          </a:prstGeom>
        </p:spPr>
      </p:pic>
      <p:sp>
        <p:nvSpPr>
          <p:cNvPr id="9" name="Text 4"/>
          <p:cNvSpPr/>
          <p:nvPr/>
        </p:nvSpPr>
        <p:spPr>
          <a:xfrm>
            <a:off x="7532251" y="4318040"/>
            <a:ext cx="2557582" cy="319683"/>
          </a:xfrm>
          <a:prstGeom prst="rect">
            <a:avLst/>
          </a:prstGeom>
          <a:noFill/>
        </p:spPr>
        <p:txBody>
          <a:bodyPr wrap="none" lIns="0" tIns="0" rIns="0" bIns="0" rtlCol="0" anchor="t"/>
          <a:lstStyle/>
          <a:p>
            <a:pPr marL="0" indent="0" algn="l">
              <a:lnSpc>
                <a:spcPts val="2500"/>
              </a:lnSpc>
              <a:buNone/>
            </a:pPr>
            <a:r>
              <a:rPr lang="en-US" sz="2000" b="1" dirty="0">
                <a:solidFill>
                  <a:srgbClr val="403C4E"/>
                </a:solidFill>
                <a:latin typeface="Calibri" panose="020F0502020204030204" charset="0"/>
                <a:ea typeface="Merriweather Bold" pitchFamily="34" charset="-122"/>
                <a:cs typeface="Calibri" panose="020F0502020204030204" charset="0"/>
              </a:rPr>
              <a:t>Ethical Concerns</a:t>
            </a:r>
            <a:endParaRPr lang="en-US" sz="2000" dirty="0">
              <a:latin typeface="Calibri" panose="020F0502020204030204" charset="0"/>
              <a:cs typeface="Calibri" panose="020F0502020204030204" charset="0"/>
            </a:endParaRPr>
          </a:p>
        </p:txBody>
      </p:sp>
      <p:sp>
        <p:nvSpPr>
          <p:cNvPr id="10" name="Text 5"/>
          <p:cNvSpPr/>
          <p:nvPr/>
        </p:nvSpPr>
        <p:spPr>
          <a:xfrm>
            <a:off x="7532251" y="4760476"/>
            <a:ext cx="6382107" cy="654844"/>
          </a:xfrm>
          <a:prstGeom prst="rect">
            <a:avLst/>
          </a:prstGeom>
          <a:noFill/>
        </p:spPr>
        <p:txBody>
          <a:bodyPr wrap="square" lIns="0" tIns="0" rIns="0" bIns="0" rtlCol="0" anchor="t"/>
          <a:lstStyle/>
          <a:p>
            <a:pPr marL="0" indent="0" algn="l">
              <a:lnSpc>
                <a:spcPts val="2550"/>
              </a:lnSpc>
              <a:buNone/>
            </a:pPr>
            <a:r>
              <a:rPr lang="en-US" sz="16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The misuse of generative AI, such as creating deepfakes or generating harmful content, raises ethical dilemmas.</a:t>
            </a:r>
            <a:endParaRPr lang="en-US" sz="1600" dirty="0"/>
          </a:p>
        </p:txBody>
      </p:sp>
      <p:pic>
        <p:nvPicPr>
          <p:cNvPr id="11" name="Image 3" descr="preencoded.png"/>
          <p:cNvPicPr>
            <a:picLocks noChangeAspect="1"/>
          </p:cNvPicPr>
          <p:nvPr/>
        </p:nvPicPr>
        <p:blipFill>
          <a:blip r:embed="rId4"/>
          <a:stretch>
            <a:fillRect/>
          </a:stretch>
        </p:blipFill>
        <p:spPr>
          <a:xfrm>
            <a:off x="6202442" y="5750362"/>
            <a:ext cx="1022985" cy="1833801"/>
          </a:xfrm>
          <a:prstGeom prst="rect">
            <a:avLst/>
          </a:prstGeom>
        </p:spPr>
      </p:pic>
      <p:sp>
        <p:nvSpPr>
          <p:cNvPr id="12" name="Text 6"/>
          <p:cNvSpPr/>
          <p:nvPr/>
        </p:nvSpPr>
        <p:spPr>
          <a:xfrm>
            <a:off x="7532251" y="5954911"/>
            <a:ext cx="2784158" cy="319683"/>
          </a:xfrm>
          <a:prstGeom prst="rect">
            <a:avLst/>
          </a:prstGeom>
          <a:noFill/>
        </p:spPr>
        <p:txBody>
          <a:bodyPr wrap="none" lIns="0" tIns="0" rIns="0" bIns="0" rtlCol="0" anchor="t"/>
          <a:lstStyle/>
          <a:p>
            <a:pPr marL="0" indent="0" algn="l">
              <a:lnSpc>
                <a:spcPts val="2500"/>
              </a:lnSpc>
              <a:buNone/>
            </a:pPr>
            <a:r>
              <a:rPr lang="en-US" sz="2000" b="1" dirty="0">
                <a:solidFill>
                  <a:srgbClr val="403C4E"/>
                </a:solidFill>
                <a:latin typeface="Calibri" panose="020F0502020204030204" charset="0"/>
                <a:ea typeface="Merriweather Bold" pitchFamily="34" charset="-122"/>
                <a:cs typeface="Calibri" panose="020F0502020204030204" charset="0"/>
              </a:rPr>
              <a:t>Lack of Explainability</a:t>
            </a:r>
            <a:endParaRPr lang="en-US" sz="2000" dirty="0">
              <a:latin typeface="Calibri" panose="020F0502020204030204" charset="0"/>
              <a:cs typeface="Calibri" panose="020F0502020204030204" charset="0"/>
            </a:endParaRPr>
          </a:p>
        </p:txBody>
      </p:sp>
      <p:sp>
        <p:nvSpPr>
          <p:cNvPr id="13" name="Text 7"/>
          <p:cNvSpPr/>
          <p:nvPr/>
        </p:nvSpPr>
        <p:spPr>
          <a:xfrm>
            <a:off x="7532251" y="6397347"/>
            <a:ext cx="6382107" cy="982266"/>
          </a:xfrm>
          <a:prstGeom prst="rect">
            <a:avLst/>
          </a:prstGeom>
          <a:noFill/>
        </p:spPr>
        <p:txBody>
          <a:bodyPr wrap="square" lIns="0" tIns="0" rIns="0" bIns="0" rtlCol="0" anchor="t"/>
          <a:lstStyle/>
          <a:p>
            <a:pPr marL="0" indent="0" algn="l">
              <a:lnSpc>
                <a:spcPts val="2550"/>
              </a:lnSpc>
              <a:buNone/>
            </a:pPr>
            <a:r>
              <a:rPr lang="en-US" sz="16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Understanding how generative AI models arrive at their outputs can be difficult, making it challenging to assess their reliability and trustworthiness.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3391" y="968097"/>
            <a:ext cx="6769656" cy="613410"/>
          </a:xfrm>
          <a:prstGeom prst="rect">
            <a:avLst/>
          </a:prstGeom>
          <a:noFill/>
        </p:spPr>
        <p:txBody>
          <a:bodyPr wrap="none" lIns="0" tIns="0" rIns="0" bIns="0" rtlCol="0" anchor="t"/>
          <a:lstStyle/>
          <a:p>
            <a:pPr marL="0" indent="0">
              <a:lnSpc>
                <a:spcPts val="4800"/>
              </a:lnSpc>
              <a:buNone/>
            </a:pPr>
            <a:r>
              <a:rPr lang="en-US" sz="3850" b="1" dirty="0">
                <a:solidFill>
                  <a:srgbClr val="403C4E"/>
                </a:solidFill>
                <a:latin typeface="Calibri" panose="020F0502020204030204" charset="0"/>
                <a:ea typeface="Merriweather Bold" pitchFamily="34" charset="-122"/>
                <a:cs typeface="Calibri" panose="020F0502020204030204" charset="0"/>
              </a:rPr>
              <a:t>The Future of Generative AI</a:t>
            </a:r>
            <a:endParaRPr lang="en-US" sz="3850" dirty="0">
              <a:latin typeface="Calibri" panose="020F0502020204030204" charset="0"/>
              <a:cs typeface="Calibri" panose="020F0502020204030204" charset="0"/>
            </a:endParaRPr>
          </a:p>
        </p:txBody>
      </p:sp>
      <p:sp>
        <p:nvSpPr>
          <p:cNvPr id="4" name="Text 1"/>
          <p:cNvSpPr/>
          <p:nvPr/>
        </p:nvSpPr>
        <p:spPr>
          <a:xfrm>
            <a:off x="6173391" y="1875949"/>
            <a:ext cx="7770019" cy="942261"/>
          </a:xfrm>
          <a:prstGeom prst="rect">
            <a:avLst/>
          </a:prstGeom>
          <a:noFill/>
        </p:spPr>
        <p:txBody>
          <a:bodyPr wrap="square" lIns="0" tIns="0" rIns="0" bIns="0" rtlCol="0" anchor="t"/>
          <a:lstStyle/>
          <a:p>
            <a:pPr marL="0" indent="0">
              <a:lnSpc>
                <a:spcPts val="2450"/>
              </a:lnSpc>
              <a:buNone/>
            </a:pPr>
            <a:r>
              <a:rPr lang="en-US" sz="15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Generative AI is a rapidly evolving field with a bright future. As technology continues to advance, we can expect to see even more groundbreaking applications and advancements in this field.</a:t>
            </a:r>
            <a:endParaRPr lang="en-US" sz="1500" dirty="0"/>
          </a:p>
        </p:txBody>
      </p:sp>
      <p:sp>
        <p:nvSpPr>
          <p:cNvPr id="5" name="Shape 2"/>
          <p:cNvSpPr/>
          <p:nvPr/>
        </p:nvSpPr>
        <p:spPr>
          <a:xfrm>
            <a:off x="6173391" y="3038951"/>
            <a:ext cx="7770019" cy="4222433"/>
          </a:xfrm>
          <a:prstGeom prst="roundRect">
            <a:avLst>
              <a:gd name="adj" fmla="val 1953"/>
            </a:avLst>
          </a:prstGeom>
          <a:noFill/>
          <a:ln w="7620">
            <a:solidFill>
              <a:srgbClr val="000000">
                <a:alpha val="8000"/>
              </a:srgbClr>
            </a:solidFill>
            <a:prstDash val="solid"/>
          </a:ln>
        </p:spPr>
      </p:sp>
      <p:sp>
        <p:nvSpPr>
          <p:cNvPr id="6" name="Shape 3"/>
          <p:cNvSpPr/>
          <p:nvPr/>
        </p:nvSpPr>
        <p:spPr>
          <a:xfrm>
            <a:off x="6181011" y="3046571"/>
            <a:ext cx="7754779" cy="1193006"/>
          </a:xfrm>
          <a:prstGeom prst="rect">
            <a:avLst/>
          </a:prstGeom>
          <a:solidFill>
            <a:srgbClr val="FFFFFF">
              <a:alpha val="4000"/>
            </a:srgbClr>
          </a:solidFill>
        </p:spPr>
      </p:sp>
      <p:sp>
        <p:nvSpPr>
          <p:cNvPr id="7" name="Text 4"/>
          <p:cNvSpPr/>
          <p:nvPr/>
        </p:nvSpPr>
        <p:spPr>
          <a:xfrm>
            <a:off x="6377226" y="3171944"/>
            <a:ext cx="3481149" cy="314087"/>
          </a:xfrm>
          <a:prstGeom prst="rect">
            <a:avLst/>
          </a:prstGeom>
          <a:noFill/>
        </p:spPr>
        <p:txBody>
          <a:bodyPr wrap="none" lIns="0" tIns="0" rIns="0" bIns="0" rtlCol="0" anchor="t"/>
          <a:lstStyle/>
          <a:p>
            <a:pPr marL="0" indent="0">
              <a:lnSpc>
                <a:spcPts val="2450"/>
              </a:lnSpc>
              <a:buNone/>
            </a:pPr>
            <a:r>
              <a:rPr lang="en-US" sz="15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Increased Realism and Sophistication</a:t>
            </a:r>
            <a:endParaRPr lang="en-US" sz="1500" dirty="0"/>
          </a:p>
        </p:txBody>
      </p:sp>
      <p:sp>
        <p:nvSpPr>
          <p:cNvPr id="8" name="Text 5"/>
          <p:cNvSpPr/>
          <p:nvPr/>
        </p:nvSpPr>
        <p:spPr>
          <a:xfrm>
            <a:off x="10258425" y="3171944"/>
            <a:ext cx="3481149" cy="942261"/>
          </a:xfrm>
          <a:prstGeom prst="rect">
            <a:avLst/>
          </a:prstGeom>
          <a:noFill/>
        </p:spPr>
        <p:txBody>
          <a:bodyPr wrap="square" lIns="0" tIns="0" rIns="0" bIns="0" rtlCol="0" anchor="t"/>
          <a:lstStyle/>
          <a:p>
            <a:pPr marL="0" indent="0">
              <a:lnSpc>
                <a:spcPts val="2450"/>
              </a:lnSpc>
              <a:buNone/>
            </a:pPr>
            <a:r>
              <a:rPr lang="en-US" sz="15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Generating more realistic and high-quality content, blurring the lines between real and artificial.</a:t>
            </a:r>
            <a:endParaRPr lang="en-US" sz="1500" dirty="0"/>
          </a:p>
        </p:txBody>
      </p:sp>
      <p:sp>
        <p:nvSpPr>
          <p:cNvPr id="9" name="Shape 6"/>
          <p:cNvSpPr/>
          <p:nvPr/>
        </p:nvSpPr>
        <p:spPr>
          <a:xfrm>
            <a:off x="6181011" y="4239578"/>
            <a:ext cx="7754779" cy="1507093"/>
          </a:xfrm>
          <a:prstGeom prst="rect">
            <a:avLst/>
          </a:prstGeom>
          <a:solidFill>
            <a:srgbClr val="000000">
              <a:alpha val="4000"/>
            </a:srgbClr>
          </a:solidFill>
        </p:spPr>
      </p:sp>
      <p:sp>
        <p:nvSpPr>
          <p:cNvPr id="10" name="Text 7"/>
          <p:cNvSpPr/>
          <p:nvPr/>
        </p:nvSpPr>
        <p:spPr>
          <a:xfrm>
            <a:off x="6377226" y="4364950"/>
            <a:ext cx="3481149" cy="314087"/>
          </a:xfrm>
          <a:prstGeom prst="rect">
            <a:avLst/>
          </a:prstGeom>
          <a:noFill/>
        </p:spPr>
        <p:txBody>
          <a:bodyPr wrap="none" lIns="0" tIns="0" rIns="0" bIns="0" rtlCol="0" anchor="t"/>
          <a:lstStyle/>
          <a:p>
            <a:pPr marL="0" indent="0">
              <a:lnSpc>
                <a:spcPts val="2450"/>
              </a:lnSpc>
              <a:buNone/>
            </a:pPr>
            <a:r>
              <a:rPr lang="en-US" sz="15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Wider Accessibility</a:t>
            </a:r>
            <a:endParaRPr lang="en-US" sz="1500" dirty="0"/>
          </a:p>
        </p:txBody>
      </p:sp>
      <p:sp>
        <p:nvSpPr>
          <p:cNvPr id="11" name="Text 8"/>
          <p:cNvSpPr/>
          <p:nvPr/>
        </p:nvSpPr>
        <p:spPr>
          <a:xfrm>
            <a:off x="10258425" y="4364950"/>
            <a:ext cx="3481149" cy="1256348"/>
          </a:xfrm>
          <a:prstGeom prst="rect">
            <a:avLst/>
          </a:prstGeom>
          <a:noFill/>
        </p:spPr>
        <p:txBody>
          <a:bodyPr wrap="square" lIns="0" tIns="0" rIns="0" bIns="0" rtlCol="0" anchor="t"/>
          <a:lstStyle/>
          <a:p>
            <a:pPr marL="0" indent="0">
              <a:lnSpc>
                <a:spcPts val="2450"/>
              </a:lnSpc>
              <a:buNone/>
            </a:pPr>
            <a:r>
              <a:rPr lang="en-US" sz="15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Making generative AI tools available to a broader audience, empowering individuals and organizations to leverage its capabilities.</a:t>
            </a:r>
            <a:endParaRPr lang="en-US" sz="1500" dirty="0"/>
          </a:p>
        </p:txBody>
      </p:sp>
      <p:sp>
        <p:nvSpPr>
          <p:cNvPr id="12" name="Shape 9"/>
          <p:cNvSpPr/>
          <p:nvPr/>
        </p:nvSpPr>
        <p:spPr>
          <a:xfrm>
            <a:off x="6181011" y="5746671"/>
            <a:ext cx="7754779" cy="1507093"/>
          </a:xfrm>
          <a:prstGeom prst="rect">
            <a:avLst/>
          </a:prstGeom>
          <a:solidFill>
            <a:srgbClr val="FFFFFF">
              <a:alpha val="4000"/>
            </a:srgbClr>
          </a:solidFill>
        </p:spPr>
      </p:sp>
      <p:sp>
        <p:nvSpPr>
          <p:cNvPr id="13" name="Text 10"/>
          <p:cNvSpPr/>
          <p:nvPr/>
        </p:nvSpPr>
        <p:spPr>
          <a:xfrm>
            <a:off x="6377226" y="5872043"/>
            <a:ext cx="3481149" cy="314087"/>
          </a:xfrm>
          <a:prstGeom prst="rect">
            <a:avLst/>
          </a:prstGeom>
          <a:noFill/>
        </p:spPr>
        <p:txBody>
          <a:bodyPr wrap="none" lIns="0" tIns="0" rIns="0" bIns="0" rtlCol="0" anchor="t"/>
          <a:lstStyle/>
          <a:p>
            <a:pPr marL="0" indent="0">
              <a:lnSpc>
                <a:spcPts val="2450"/>
              </a:lnSpc>
              <a:buNone/>
            </a:pPr>
            <a:r>
              <a:rPr lang="en-US" sz="15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Integration with Other Technologies</a:t>
            </a:r>
            <a:endParaRPr lang="en-US" sz="1500" dirty="0"/>
          </a:p>
        </p:txBody>
      </p:sp>
      <p:sp>
        <p:nvSpPr>
          <p:cNvPr id="14" name="Text 11"/>
          <p:cNvSpPr/>
          <p:nvPr/>
        </p:nvSpPr>
        <p:spPr>
          <a:xfrm>
            <a:off x="10258425" y="5872043"/>
            <a:ext cx="3481149" cy="1256348"/>
          </a:xfrm>
          <a:prstGeom prst="rect">
            <a:avLst/>
          </a:prstGeom>
          <a:noFill/>
        </p:spPr>
        <p:txBody>
          <a:bodyPr wrap="square" lIns="0" tIns="0" rIns="0" bIns="0" rtlCol="0" anchor="t"/>
          <a:lstStyle/>
          <a:p>
            <a:pPr marL="0" indent="0">
              <a:lnSpc>
                <a:spcPts val="2450"/>
              </a:lnSpc>
              <a:buNone/>
            </a:pPr>
            <a:r>
              <a:rPr lang="en-US" sz="1500" dirty="0">
                <a:solidFill>
                  <a:srgbClr val="403C4E"/>
                </a:solidFill>
                <a:latin typeface="Open Sans" panose="020B0606030504020204" pitchFamily="34" charset="0"/>
                <a:ea typeface="Open Sans" panose="020B0606030504020204" pitchFamily="34" charset="-122"/>
                <a:cs typeface="Open Sans" panose="020B0606030504020204" pitchFamily="34" charset="-120"/>
              </a:rPr>
              <a:t>Combining generative AI with other emerging technologies, such as the metaverse and blockchain, to create novel experiences and solutions.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0"/>
          <p:cNvSpPr/>
          <p:nvPr/>
        </p:nvSpPr>
        <p:spPr>
          <a:xfrm>
            <a:off x="793790" y="915868"/>
            <a:ext cx="5670590" cy="708779"/>
          </a:xfrm>
          <a:prstGeom prst="rect">
            <a:avLst/>
          </a:prstGeom>
          <a:noFill/>
        </p:spPr>
        <p:txBody>
          <a:bodyPr wrap="none" lIns="0" tIns="0" rIns="0" bIns="0" rtlCol="0" anchor="t"/>
          <a:p>
            <a:pPr marL="0" indent="0" algn="l">
              <a:lnSpc>
                <a:spcPts val="5550"/>
              </a:lnSpc>
              <a:buNone/>
            </a:pPr>
            <a:r>
              <a:rPr lang="en-US" sz="4450" b="1" dirty="0">
                <a:solidFill>
                  <a:srgbClr val="403C4E"/>
                </a:solidFill>
                <a:latin typeface="Calibri" panose="020F0502020204030204" charset="0"/>
                <a:ea typeface="Merriweather Bold" pitchFamily="34" charset="-122"/>
                <a:cs typeface="Calibri" panose="020F0502020204030204" charset="0"/>
              </a:rPr>
              <a:t>Q&amp;A and discussion</a:t>
            </a:r>
            <a:endParaRPr lang="en-US" sz="4450" b="1" dirty="0">
              <a:solidFill>
                <a:srgbClr val="403C4E"/>
              </a:solidFill>
              <a:latin typeface="Calibri" panose="020F0502020204030204" charset="0"/>
              <a:ea typeface="Merriweather Bold" pitchFamily="34" charset="-122"/>
              <a:cs typeface="Calibri" panose="020F0502020204030204" charset="0"/>
            </a:endParaRPr>
          </a:p>
          <a:p>
            <a:pPr marL="0" indent="0" algn="l">
              <a:lnSpc>
                <a:spcPts val="5550"/>
              </a:lnSpc>
              <a:buNone/>
            </a:pPr>
            <a:endParaRPr lang="en-US" sz="4450" dirty="0">
              <a:latin typeface="Calibri" panose="020F0502020204030204" charset="0"/>
              <a:cs typeface="Calibri" panose="020F0502020204030204" charset="0"/>
            </a:endParaRPr>
          </a:p>
          <a:p>
            <a:pPr marL="0" indent="0" algn="l">
              <a:lnSpc>
                <a:spcPts val="5550"/>
              </a:lnSpc>
              <a:buNone/>
            </a:pPr>
            <a:r>
              <a:rPr lang="en-US" sz="2000" dirty="0">
                <a:solidFill>
                  <a:srgbClr val="403C4E"/>
                </a:solidFill>
                <a:latin typeface="Calibri" panose="020F0502020204030204" charset="0"/>
                <a:ea typeface="Open Sans" panose="020B0606030504020204" pitchFamily="34" charset="-122"/>
                <a:cs typeface="Calibri" panose="020F0502020204030204" charset="0"/>
                <a:sym typeface="+mn-ea"/>
              </a:rPr>
              <a:t>Let's discuss the potential and implications of AI.</a:t>
            </a:r>
            <a:endParaRPr lang="en-US" sz="2000" dirty="0">
              <a:latin typeface="Calibri" panose="020F0502020204030204" charset="0"/>
              <a:cs typeface="Calibri" panose="020F0502020204030204" charset="0"/>
            </a:endParaRPr>
          </a:p>
          <a:p>
            <a:pPr marL="0" indent="0" algn="l">
              <a:lnSpc>
                <a:spcPts val="5550"/>
              </a:lnSpc>
              <a:buNone/>
            </a:pPr>
            <a:r>
              <a:rPr lang="en-IN" altLang="en-US" sz="2000" dirty="0">
                <a:solidFill>
                  <a:srgbClr val="403C4E"/>
                </a:solidFill>
                <a:latin typeface="Calibri" panose="020F0502020204030204" charset="0"/>
                <a:ea typeface="Open Sans" panose="020B0606030504020204" pitchFamily="34" charset="-122"/>
                <a:cs typeface="Calibri" panose="020F0502020204030204" charset="0"/>
              </a:rPr>
              <a:t>1.</a:t>
            </a:r>
            <a:r>
              <a:rPr lang="en-US" sz="2000" dirty="0">
                <a:solidFill>
                  <a:srgbClr val="403C4E"/>
                </a:solidFill>
                <a:latin typeface="Calibri" panose="020F0502020204030204" charset="0"/>
                <a:ea typeface="Open Sans" panose="020B0606030504020204" pitchFamily="34" charset="-122"/>
                <a:cs typeface="Calibri" panose="020F0502020204030204" charset="0"/>
              </a:rPr>
              <a:t>What does it mean for AI to "generate" content?</a:t>
            </a:r>
            <a:endParaRPr lang="en-US" sz="2000" dirty="0">
              <a:solidFill>
                <a:srgbClr val="403C4E"/>
              </a:solidFill>
              <a:latin typeface="Calibri" panose="020F0502020204030204" charset="0"/>
              <a:ea typeface="Open Sans" panose="020B0606030504020204" pitchFamily="34" charset="-122"/>
              <a:cs typeface="Calibri" panose="020F0502020204030204" charset="0"/>
            </a:endParaRPr>
          </a:p>
          <a:p>
            <a:pPr marL="0" indent="0" algn="l">
              <a:lnSpc>
                <a:spcPts val="5550"/>
              </a:lnSpc>
              <a:buNone/>
            </a:pPr>
            <a:r>
              <a:rPr lang="en-IN" altLang="en-US" sz="2000" dirty="0">
                <a:solidFill>
                  <a:srgbClr val="403C4E"/>
                </a:solidFill>
                <a:latin typeface="Calibri" panose="020F0502020204030204" charset="0"/>
                <a:ea typeface="Open Sans" panose="020B0606030504020204" pitchFamily="34" charset="-122"/>
                <a:cs typeface="Calibri" panose="020F0502020204030204" charset="0"/>
              </a:rPr>
              <a:t>2.What is the role of training data in Generative AI?</a:t>
            </a:r>
            <a:endParaRPr lang="en-IN" altLang="en-US" sz="2000" dirty="0">
              <a:solidFill>
                <a:srgbClr val="403C4E"/>
              </a:solidFill>
              <a:latin typeface="Calibri" panose="020F0502020204030204" charset="0"/>
              <a:ea typeface="Open Sans" panose="020B0606030504020204" pitchFamily="34" charset="-122"/>
              <a:cs typeface="Calibri" panose="020F0502020204030204" charset="0"/>
            </a:endParaRPr>
          </a:p>
          <a:p>
            <a:pPr marL="0" indent="0" algn="l">
              <a:lnSpc>
                <a:spcPts val="5550"/>
              </a:lnSpc>
              <a:buNone/>
            </a:pPr>
            <a:r>
              <a:rPr lang="en-IN" altLang="en-US" sz="2000" dirty="0">
                <a:solidFill>
                  <a:srgbClr val="403C4E"/>
                </a:solidFill>
                <a:latin typeface="Calibri" panose="020F0502020204030204" charset="0"/>
                <a:ea typeface="Open Sans" panose="020B0606030504020204" pitchFamily="34" charset="-122"/>
                <a:cs typeface="Calibri" panose="020F0502020204030204" charset="0"/>
              </a:rPr>
              <a:t>3.How is Generative AI used in natural language processing?</a:t>
            </a:r>
            <a:endParaRPr lang="en-IN" altLang="en-US" sz="2000" dirty="0">
              <a:solidFill>
                <a:srgbClr val="403C4E"/>
              </a:solidFill>
              <a:latin typeface="Calibri" panose="020F0502020204030204" charset="0"/>
              <a:ea typeface="Open Sans" panose="020B0606030504020204" pitchFamily="34" charset="-122"/>
              <a:cs typeface="Calibri" panose="020F0502020204030204" charset="0"/>
            </a:endParaRPr>
          </a:p>
        </p:txBody>
      </p:sp>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4088</Words>
  <Application>WPS Presentation</Application>
  <PresentationFormat>Custom</PresentationFormat>
  <Paragraphs>135</Paragraphs>
  <Slides>9</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vt:i4>
      </vt:variant>
    </vt:vector>
  </HeadingPairs>
  <TitlesOfParts>
    <vt:vector size="24" baseType="lpstr">
      <vt:lpstr>Arial</vt:lpstr>
      <vt:lpstr>SimSun</vt:lpstr>
      <vt:lpstr>Wingdings</vt:lpstr>
      <vt:lpstr>Calibri</vt:lpstr>
      <vt:lpstr>Merriweather Bold</vt:lpstr>
      <vt:lpstr>Open Sans</vt:lpstr>
      <vt:lpstr>Open Sans</vt:lpstr>
      <vt:lpstr>Open Sans</vt:lpstr>
      <vt:lpstr>Merriweather Bold</vt:lpstr>
      <vt:lpstr>Merriweather Bold</vt:lpstr>
      <vt:lpstr>Microsoft YaHei</vt:lpstr>
      <vt:lpstr>Arial Unicode MS</vt:lpstr>
      <vt:lpstr>Segoe Print</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raopr</cp:lastModifiedBy>
  <cp:revision>4</cp:revision>
  <dcterms:created xsi:type="dcterms:W3CDTF">2024-10-22T09:38:00Z</dcterms:created>
  <dcterms:modified xsi:type="dcterms:W3CDTF">2024-10-26T08:23:22Z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D7CCFCFE6190481BAF8EDEE7923637A0_13</vt:lpwstr>
  </property>
  <property fmtid="{D5CDD505-2E9C-101B-9397-08002B2CF9AE}" pid="3" name="KSOProductBuildVer">
    <vt:lpwstr>1033-12.2.0.13472</vt:lpwstr>
  </property>
</Properties>
</file>